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7" r:id="rId2"/>
    <p:sldId id="283" r:id="rId3"/>
    <p:sldId id="286" r:id="rId4"/>
    <p:sldId id="282" r:id="rId5"/>
    <p:sldId id="284" r:id="rId6"/>
    <p:sldId id="285" r:id="rId7"/>
    <p:sldId id="256" r:id="rId8"/>
    <p:sldId id="257"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66" r:id="rId29"/>
    <p:sldId id="288" r:id="rId30"/>
  </p:sldIdLst>
  <p:sldSz cx="12192000" cy="6858000"/>
  <p:notesSz cx="6858000" cy="9144000"/>
  <p:custShowLst>
    <p:custShow name="Custom Show 1" id="0">
      <p:sldLst>
        <p:sld r:id="rId5"/>
        <p:sld r:id="rId8"/>
        <p:sld r:id="rId9"/>
        <p:sld r:id="rId10"/>
        <p:sld r:id="rId11"/>
        <p:sld r:id="rId12"/>
        <p:sld r:id="rId13"/>
        <p:sld r:id="rId29"/>
        <p:sld r:id="rId14"/>
        <p:sld r:id="rId15"/>
        <p:sld r:id="rId16"/>
        <p:sld r:id="rId17"/>
        <p:sld r:id="rId18"/>
        <p:sld r:id="rId19"/>
        <p:sld r:id="rId20"/>
        <p:sld r:id="rId21"/>
        <p:sld r:id="rId22"/>
        <p:sld r:id="rId23"/>
        <p:sld r:id="rId24"/>
        <p:sld r:id="rId25"/>
        <p:sld r:id="rId26"/>
        <p:sld r:id="rId27"/>
        <p:sld r:id="rId2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FA5A1-2F6C-4555-903C-9B04AC6216CF}" v="17" dt="2023-05-12T18:07:17.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4" autoAdjust="0"/>
    <p:restoredTop sz="94660"/>
  </p:normalViewPr>
  <p:slideViewPr>
    <p:cSldViewPr snapToGrid="0">
      <p:cViewPr>
        <p:scale>
          <a:sx n="90" d="100"/>
          <a:sy n="90" d="100"/>
        </p:scale>
        <p:origin x="25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ljubas" userId="5d92f926bb882641" providerId="LiveId" clId="{9CAFA5A1-2F6C-4555-903C-9B04AC6216CF}"/>
    <pc:docChg chg="undo custSel modSld">
      <pc:chgData name="sandra ljubas" userId="5d92f926bb882641" providerId="LiveId" clId="{9CAFA5A1-2F6C-4555-903C-9B04AC6216CF}" dt="2023-05-12T18:07:17.961" v="156"/>
      <pc:docMkLst>
        <pc:docMk/>
      </pc:docMkLst>
      <pc:sldChg chg="addSp delSp modSp mod">
        <pc:chgData name="sandra ljubas" userId="5d92f926bb882641" providerId="LiveId" clId="{9CAFA5A1-2F6C-4555-903C-9B04AC6216CF}" dt="2023-05-12T18:07:17.961" v="156"/>
        <pc:sldMkLst>
          <pc:docMk/>
          <pc:sldMk cId="4164317351" sldId="256"/>
        </pc:sldMkLst>
        <pc:spChg chg="del mod">
          <ac:chgData name="sandra ljubas" userId="5d92f926bb882641" providerId="LiveId" clId="{9CAFA5A1-2F6C-4555-903C-9B04AC6216CF}" dt="2023-05-12T18:05:25.622" v="151" actId="21"/>
          <ac:spMkLst>
            <pc:docMk/>
            <pc:sldMk cId="4164317351" sldId="256"/>
            <ac:spMk id="6" creationId="{5DB69638-CFF8-8527-0CEA-C1FFDD9404EE}"/>
          </ac:spMkLst>
        </pc:spChg>
        <pc:spChg chg="add del mod">
          <ac:chgData name="sandra ljubas" userId="5d92f926bb882641" providerId="LiveId" clId="{9CAFA5A1-2F6C-4555-903C-9B04AC6216CF}" dt="2023-05-12T17:59:30.396" v="84" actId="22"/>
          <ac:spMkLst>
            <pc:docMk/>
            <pc:sldMk cId="4164317351" sldId="256"/>
            <ac:spMk id="13" creationId="{963C5295-CE97-949F-2C90-CFE9E0567941}"/>
          </ac:spMkLst>
        </pc:spChg>
        <pc:spChg chg="add mod">
          <ac:chgData name="sandra ljubas" userId="5d92f926bb882641" providerId="LiveId" clId="{9CAFA5A1-2F6C-4555-903C-9B04AC6216CF}" dt="2023-05-12T18:07:17.961" v="156"/>
          <ac:spMkLst>
            <pc:docMk/>
            <pc:sldMk cId="4164317351" sldId="256"/>
            <ac:spMk id="15" creationId="{67CB429F-60B0-D716-F864-F669B9FEB667}"/>
          </ac:spMkLst>
        </pc:spChg>
        <pc:picChg chg="del">
          <ac:chgData name="sandra ljubas" userId="5d92f926bb882641" providerId="LiveId" clId="{9CAFA5A1-2F6C-4555-903C-9B04AC6216CF}" dt="2023-05-12T17:58:28.871" v="66" actId="21"/>
          <ac:picMkLst>
            <pc:docMk/>
            <pc:sldMk cId="4164317351" sldId="256"/>
            <ac:picMk id="4" creationId="{F30F9EAC-E344-417C-AB88-6783CFCB9262}"/>
          </ac:picMkLst>
        </pc:picChg>
        <pc:picChg chg="add del">
          <ac:chgData name="sandra ljubas" userId="5d92f926bb882641" providerId="LiveId" clId="{9CAFA5A1-2F6C-4555-903C-9B04AC6216CF}" dt="2023-05-12T17:44:19.229" v="30" actId="21"/>
          <ac:picMkLst>
            <pc:docMk/>
            <pc:sldMk cId="4164317351" sldId="256"/>
            <ac:picMk id="5" creationId="{FD379B88-F3FE-4457-86CB-662169D5E6FA}"/>
          </ac:picMkLst>
        </pc:picChg>
      </pc:sldChg>
      <pc:sldChg chg="delSp modSp mod">
        <pc:chgData name="sandra ljubas" userId="5d92f926bb882641" providerId="LiveId" clId="{9CAFA5A1-2F6C-4555-903C-9B04AC6216CF}" dt="2023-05-12T17:54:04.217" v="62" actId="1076"/>
        <pc:sldMkLst>
          <pc:docMk/>
          <pc:sldMk cId="707678997" sldId="265"/>
        </pc:sldMkLst>
        <pc:spChg chg="mod">
          <ac:chgData name="sandra ljubas" userId="5d92f926bb882641" providerId="LiveId" clId="{9CAFA5A1-2F6C-4555-903C-9B04AC6216CF}" dt="2023-05-12T17:54:04.217" v="62" actId="1076"/>
          <ac:spMkLst>
            <pc:docMk/>
            <pc:sldMk cId="707678997" sldId="265"/>
            <ac:spMk id="3" creationId="{26ED167F-EA72-12B8-3685-A3A057AB8CC6}"/>
          </ac:spMkLst>
        </pc:spChg>
        <pc:picChg chg="del mod">
          <ac:chgData name="sandra ljubas" userId="5d92f926bb882641" providerId="LiveId" clId="{9CAFA5A1-2F6C-4555-903C-9B04AC6216CF}" dt="2023-05-12T17:53:33.752" v="61" actId="21"/>
          <ac:picMkLst>
            <pc:docMk/>
            <pc:sldMk cId="707678997" sldId="265"/>
            <ac:picMk id="6" creationId="{E5861704-6E96-4DC8-AF33-0891FE3EE200}"/>
          </ac:picMkLst>
        </pc:picChg>
      </pc:sldChg>
      <pc:sldChg chg="modSp mod">
        <pc:chgData name="sandra ljubas" userId="5d92f926bb882641" providerId="LiveId" clId="{9CAFA5A1-2F6C-4555-903C-9B04AC6216CF}" dt="2023-05-12T17:55:25.950" v="65" actId="20577"/>
        <pc:sldMkLst>
          <pc:docMk/>
          <pc:sldMk cId="2740361191" sldId="270"/>
        </pc:sldMkLst>
        <pc:spChg chg="mod">
          <ac:chgData name="sandra ljubas" userId="5d92f926bb882641" providerId="LiveId" clId="{9CAFA5A1-2F6C-4555-903C-9B04AC6216CF}" dt="2023-05-12T17:55:25.950" v="65" actId="20577"/>
          <ac:spMkLst>
            <pc:docMk/>
            <pc:sldMk cId="2740361191" sldId="270"/>
            <ac:spMk id="3" creationId="{E0B7D0DE-ED6B-4248-AC36-1C38435EF222}"/>
          </ac:spMkLst>
        </pc:spChg>
      </pc:sldChg>
      <pc:sldChg chg="modSp mod">
        <pc:chgData name="sandra ljubas" userId="5d92f926bb882641" providerId="LiveId" clId="{9CAFA5A1-2F6C-4555-903C-9B04AC6216CF}" dt="2023-05-12T18:06:48.462" v="153" actId="2711"/>
        <pc:sldMkLst>
          <pc:docMk/>
          <pc:sldMk cId="2205455225" sldId="271"/>
        </pc:sldMkLst>
        <pc:spChg chg="mod">
          <ac:chgData name="sandra ljubas" userId="5d92f926bb882641" providerId="LiveId" clId="{9CAFA5A1-2F6C-4555-903C-9B04AC6216CF}" dt="2023-05-12T18:06:48.462" v="153" actId="2711"/>
          <ac:spMkLst>
            <pc:docMk/>
            <pc:sldMk cId="2205455225" sldId="271"/>
            <ac:spMk id="6" creationId="{9D416402-B363-41A4-84AD-C202E3AB490A}"/>
          </ac:spMkLst>
        </pc:spChg>
      </pc:sldChg>
      <pc:sldChg chg="modSp mod">
        <pc:chgData name="sandra ljubas" userId="5d92f926bb882641" providerId="LiveId" clId="{9CAFA5A1-2F6C-4555-903C-9B04AC6216CF}" dt="2023-05-12T16:54:52.837" v="3" actId="790"/>
        <pc:sldMkLst>
          <pc:docMk/>
          <pc:sldMk cId="3474567140" sldId="283"/>
        </pc:sldMkLst>
        <pc:spChg chg="mod">
          <ac:chgData name="sandra ljubas" userId="5d92f926bb882641" providerId="LiveId" clId="{9CAFA5A1-2F6C-4555-903C-9B04AC6216CF}" dt="2023-05-12T16:54:52.837" v="3" actId="790"/>
          <ac:spMkLst>
            <pc:docMk/>
            <pc:sldMk cId="3474567140" sldId="283"/>
            <ac:spMk id="3" creationId="{94598E25-6466-4115-99E7-9D507C0EDD9A}"/>
          </ac:spMkLst>
        </pc:spChg>
      </pc:sldChg>
      <pc:sldChg chg="modSp mod">
        <pc:chgData name="sandra ljubas" userId="5d92f926bb882641" providerId="LiveId" clId="{9CAFA5A1-2F6C-4555-903C-9B04AC6216CF}" dt="2023-05-12T17:29:49.825" v="6" actId="20577"/>
        <pc:sldMkLst>
          <pc:docMk/>
          <pc:sldMk cId="2915888431" sldId="284"/>
        </pc:sldMkLst>
        <pc:spChg chg="mod">
          <ac:chgData name="sandra ljubas" userId="5d92f926bb882641" providerId="LiveId" clId="{9CAFA5A1-2F6C-4555-903C-9B04AC6216CF}" dt="2023-05-12T17:29:49.825" v="6" actId="20577"/>
          <ac:spMkLst>
            <pc:docMk/>
            <pc:sldMk cId="2915888431" sldId="284"/>
            <ac:spMk id="3" creationId="{754ED051-638D-4308-A1E8-EA4E7F9C7A63}"/>
          </ac:spMkLst>
        </pc:spChg>
      </pc:sldChg>
      <pc:sldChg chg="modSp mod">
        <pc:chgData name="sandra ljubas" userId="5d92f926bb882641" providerId="LiveId" clId="{9CAFA5A1-2F6C-4555-903C-9B04AC6216CF}" dt="2023-05-12T17:37:19.390" v="14" actId="20578"/>
        <pc:sldMkLst>
          <pc:docMk/>
          <pc:sldMk cId="2553543964" sldId="285"/>
        </pc:sldMkLst>
        <pc:spChg chg="mod">
          <ac:chgData name="sandra ljubas" userId="5d92f926bb882641" providerId="LiveId" clId="{9CAFA5A1-2F6C-4555-903C-9B04AC6216CF}" dt="2023-05-12T17:37:19.390" v="14" actId="20578"/>
          <ac:spMkLst>
            <pc:docMk/>
            <pc:sldMk cId="2553543964" sldId="285"/>
            <ac:spMk id="3" creationId="{751BE847-3631-4324-BA43-08E89CB427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18709-2DD2-4DD5-A7F1-4DCA6329B475}" type="datetimeFigureOut">
              <a:rPr lang="hr-HR" smtClean="0"/>
              <a:t>12.5.2023.</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E823-26E8-428F-AD40-758F5C991260}" type="slidenum">
              <a:rPr lang="hr-HR" smtClean="0"/>
              <a:t>‹#›</a:t>
            </a:fld>
            <a:endParaRPr lang="hr-HR"/>
          </a:p>
        </p:txBody>
      </p:sp>
    </p:spTree>
    <p:extLst>
      <p:ext uri="{BB962C8B-B14F-4D97-AF65-F5344CB8AC3E}">
        <p14:creationId xmlns:p14="http://schemas.microsoft.com/office/powerpoint/2010/main" val="347047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BC25-376D-45DE-977E-2D496B8E05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79794C-61CC-4FA8-B5D7-55175512D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63D1C3-4944-4A78-BC4A-DE11A8C1305F}"/>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5" name="Footer Placeholder 4">
            <a:extLst>
              <a:ext uri="{FF2B5EF4-FFF2-40B4-BE49-F238E27FC236}">
                <a16:creationId xmlns:a16="http://schemas.microsoft.com/office/drawing/2014/main" id="{A6ED54CD-62E7-43FF-B65E-082C47994D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D98617-C4A7-4782-8FCF-D57ECAB99F9A}"/>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1768489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2ADD-F01E-429B-A5C9-F857BA1507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1A2DC3-1C02-4E8C-B0F8-9E2EFDB720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A66BC5-9BB3-4FA9-848D-99160428A0F0}"/>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5" name="Footer Placeholder 4">
            <a:extLst>
              <a:ext uri="{FF2B5EF4-FFF2-40B4-BE49-F238E27FC236}">
                <a16:creationId xmlns:a16="http://schemas.microsoft.com/office/drawing/2014/main" id="{03E0A116-42A1-4D6D-BB25-8F5CDB5B7F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4D92F-F0E2-4C79-8296-D760002F5B50}"/>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3366533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25217E-2EE3-450C-B2C6-8FD2D07B93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C07AC3-791C-443E-BB17-55E2C9A75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0323B-74BE-4031-8024-98676287C08D}"/>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5" name="Footer Placeholder 4">
            <a:extLst>
              <a:ext uri="{FF2B5EF4-FFF2-40B4-BE49-F238E27FC236}">
                <a16:creationId xmlns:a16="http://schemas.microsoft.com/office/drawing/2014/main" id="{221C10DE-56F0-422C-BBC7-5D76AE8098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D72F6F-1510-4797-9418-C4BC12F74DDA}"/>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28234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7C6E-7CC4-45CF-8AD1-3DC0B33AFB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13B398-B7B5-40C3-93FA-4F5321FFE3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4CFF5B-529A-44C0-9954-0DD36A3ADDEA}"/>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5" name="Footer Placeholder 4">
            <a:extLst>
              <a:ext uri="{FF2B5EF4-FFF2-40B4-BE49-F238E27FC236}">
                <a16:creationId xmlns:a16="http://schemas.microsoft.com/office/drawing/2014/main" id="{403A6307-BF49-43F1-8A12-419F218108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6D556-DB13-4558-A54E-FDFBA0C2E2BF}"/>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244027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EE08-F973-4B6F-A03D-33E8955882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5FCA34-1BA4-45F9-B583-791B3C649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AF12-AA48-4679-B926-D064E4857373}"/>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5" name="Footer Placeholder 4">
            <a:extLst>
              <a:ext uri="{FF2B5EF4-FFF2-40B4-BE49-F238E27FC236}">
                <a16:creationId xmlns:a16="http://schemas.microsoft.com/office/drawing/2014/main" id="{4FF906D9-1425-428B-AE1C-252DC9E677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B9E5A1-75B7-4ECA-A52D-8043598CEF0D}"/>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154875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2346-873F-43D6-8134-7295C914B8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EC212C-3D53-45C9-81AC-8661C9238B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6619B8-ABB2-4923-9490-C7A5F3A29A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9886B7-71BE-4BA2-8AB0-16499A23FC30}"/>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6" name="Footer Placeholder 5">
            <a:extLst>
              <a:ext uri="{FF2B5EF4-FFF2-40B4-BE49-F238E27FC236}">
                <a16:creationId xmlns:a16="http://schemas.microsoft.com/office/drawing/2014/main" id="{6C4151FE-1C85-4AE8-B419-CF251E1F1C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BCCABD-61DD-4A2D-A69B-459B403F1555}"/>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109653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5C92-0F48-41EB-9C37-88C7A2E9F8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692A42-ADEE-417D-97B2-E735FDA28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E87B5E-9365-4CCD-9396-C4C1FE64B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5A14F0-C598-4829-BDD2-42EFA69A6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6B32A5-F8E4-4164-9C61-EF34F98056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B3DBC9-0A8E-4915-83B4-E371E6276C0A}"/>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8" name="Footer Placeholder 7">
            <a:extLst>
              <a:ext uri="{FF2B5EF4-FFF2-40B4-BE49-F238E27FC236}">
                <a16:creationId xmlns:a16="http://schemas.microsoft.com/office/drawing/2014/main" id="{DEC4BE3F-B6FD-433E-91CE-476C22D950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3E9029-512F-44FB-AFF3-C45CD4C4383B}"/>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240200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6025-96D7-4B60-B669-BC74C7756B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8B32D6-D65B-4AD2-BE19-4FCDE6BE2D91}"/>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4" name="Footer Placeholder 3">
            <a:extLst>
              <a:ext uri="{FF2B5EF4-FFF2-40B4-BE49-F238E27FC236}">
                <a16:creationId xmlns:a16="http://schemas.microsoft.com/office/drawing/2014/main" id="{EABB6618-2F04-4589-912B-48A45792EE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85261A-6A89-4C93-B9E2-1DD0021F9C4A}"/>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393575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2DA6B-AFE9-4D26-B7CC-9D058E89E4A0}"/>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3" name="Footer Placeholder 2">
            <a:extLst>
              <a:ext uri="{FF2B5EF4-FFF2-40B4-BE49-F238E27FC236}">
                <a16:creationId xmlns:a16="http://schemas.microsoft.com/office/drawing/2014/main" id="{EE47E1A4-0B86-479B-9B43-EBA846ED4E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41FA25-86E6-4434-960D-C9C433C20B5A}"/>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308587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FEC2-A64F-4318-9607-509C459B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DA7DC2-259E-4EAF-B41B-6A53E5189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489477-24D5-4D93-B915-2ED40E0BE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947C4-4E1B-4812-B9D5-964E3FE91310}"/>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6" name="Footer Placeholder 5">
            <a:extLst>
              <a:ext uri="{FF2B5EF4-FFF2-40B4-BE49-F238E27FC236}">
                <a16:creationId xmlns:a16="http://schemas.microsoft.com/office/drawing/2014/main" id="{11C9B7BC-07EF-436B-84F2-54BE0CC1FC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1FE4FA-7A70-4EDE-84B7-48E4051F9B98}"/>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307479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BCF4C-38C5-4EE8-A0C2-4A207131F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02A5BA-3529-49CA-AC5F-86024A3C1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1B0F32-0A00-4F7C-BAEB-5B12C3D0B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9D6F1-6113-4566-A6BA-F400D86A03C4}"/>
              </a:ext>
            </a:extLst>
          </p:cNvPr>
          <p:cNvSpPr>
            <a:spLocks noGrp="1"/>
          </p:cNvSpPr>
          <p:nvPr>
            <p:ph type="dt" sz="half" idx="10"/>
          </p:nvPr>
        </p:nvSpPr>
        <p:spPr/>
        <p:txBody>
          <a:bodyPr/>
          <a:lstStyle/>
          <a:p>
            <a:fld id="{A9E8CF91-182C-400F-ACFC-49282C8B7494}" type="datetimeFigureOut">
              <a:rPr lang="en-GB" smtClean="0"/>
              <a:t>12/05/2023</a:t>
            </a:fld>
            <a:endParaRPr lang="en-GB"/>
          </a:p>
        </p:txBody>
      </p:sp>
      <p:sp>
        <p:nvSpPr>
          <p:cNvPr id="6" name="Footer Placeholder 5">
            <a:extLst>
              <a:ext uri="{FF2B5EF4-FFF2-40B4-BE49-F238E27FC236}">
                <a16:creationId xmlns:a16="http://schemas.microsoft.com/office/drawing/2014/main" id="{3D82A43E-DDC4-47D7-9E82-DD40B435F6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BBAA70-367E-476D-BC26-8EB0E7B0199A}"/>
              </a:ext>
            </a:extLst>
          </p:cNvPr>
          <p:cNvSpPr>
            <a:spLocks noGrp="1"/>
          </p:cNvSpPr>
          <p:nvPr>
            <p:ph type="sldNum" sz="quarter" idx="12"/>
          </p:nvPr>
        </p:nvSpPr>
        <p:spPr/>
        <p:txBody>
          <a:bodyPr/>
          <a:lstStyle/>
          <a:p>
            <a:fld id="{40B9E735-B5EE-44C0-A930-D5E92E8B3A65}" type="slidenum">
              <a:rPr lang="en-GB" smtClean="0"/>
              <a:t>‹#›</a:t>
            </a:fld>
            <a:endParaRPr lang="en-GB"/>
          </a:p>
        </p:txBody>
      </p:sp>
    </p:spTree>
    <p:extLst>
      <p:ext uri="{BB962C8B-B14F-4D97-AF65-F5344CB8AC3E}">
        <p14:creationId xmlns:p14="http://schemas.microsoft.com/office/powerpoint/2010/main" val="1487805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4511E-9421-438B-A6F8-6C464F5B30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700AA7-7B5D-434F-83DC-95B30F2604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587DE6-B4BD-46BB-9990-8D7AB2869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8CF91-182C-400F-ACFC-49282C8B7494}" type="datetimeFigureOut">
              <a:rPr lang="en-GB" smtClean="0"/>
              <a:t>12/05/2023</a:t>
            </a:fld>
            <a:endParaRPr lang="en-GB"/>
          </a:p>
        </p:txBody>
      </p:sp>
      <p:sp>
        <p:nvSpPr>
          <p:cNvPr id="5" name="Footer Placeholder 4">
            <a:extLst>
              <a:ext uri="{FF2B5EF4-FFF2-40B4-BE49-F238E27FC236}">
                <a16:creationId xmlns:a16="http://schemas.microsoft.com/office/drawing/2014/main" id="{F70DC28A-5658-4D02-B313-D0EB2F278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01A7EA-A631-49C3-AD7E-7E854D3D6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9E735-B5EE-44C0-A930-D5E92E8B3A65}" type="slidenum">
              <a:rPr lang="en-GB" smtClean="0"/>
              <a:t>‹#›</a:t>
            </a:fld>
            <a:endParaRPr lang="en-GB"/>
          </a:p>
        </p:txBody>
      </p:sp>
    </p:spTree>
    <p:extLst>
      <p:ext uri="{BB962C8B-B14F-4D97-AF65-F5344CB8AC3E}">
        <p14:creationId xmlns:p14="http://schemas.microsoft.com/office/powerpoint/2010/main" val="1527136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BDF3F81-0A4E-4C8F-B42B-258BF72C5522}"/>
              </a:ext>
            </a:extLst>
          </p:cNvPr>
          <p:cNvSpPr txBox="1">
            <a:spLocks noGrp="1"/>
          </p:cNvSpPr>
          <p:nvPr>
            <p:ph type="ctrTitle"/>
          </p:nvPr>
        </p:nvSpPr>
        <p:spPr>
          <a:xfrm>
            <a:off x="1524000" y="1293338"/>
            <a:ext cx="9144000" cy="32745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hr-HR" sz="7200" dirty="0"/>
              <a:t>CULTURAL </a:t>
            </a:r>
            <a:r>
              <a:rPr lang="en-US" sz="7200" dirty="0"/>
              <a:t>CENT</a:t>
            </a:r>
            <a:r>
              <a:rPr lang="hr-HR" sz="7200" dirty="0"/>
              <a:t>E</a:t>
            </a:r>
            <a:r>
              <a:rPr lang="en-US" sz="7200" dirty="0"/>
              <a:t>R-PLOČAŠ- UZDOLJE</a:t>
            </a:r>
          </a:p>
        </p:txBody>
      </p:sp>
      <p:sp>
        <p:nvSpPr>
          <p:cNvPr id="3" name="Subtitle 2">
            <a:extLst>
              <a:ext uri="{FF2B5EF4-FFF2-40B4-BE49-F238E27FC236}">
                <a16:creationId xmlns:a16="http://schemas.microsoft.com/office/drawing/2014/main" id="{9043CC40-48CC-4D82-BEDF-2AAF5690477E}"/>
              </a:ext>
            </a:extLst>
          </p:cNvPr>
          <p:cNvSpPr>
            <a:spLocks noGrp="1"/>
          </p:cNvSpPr>
          <p:nvPr>
            <p:ph type="subTitle" idx="1"/>
          </p:nvPr>
        </p:nvSpPr>
        <p:spPr>
          <a:xfrm>
            <a:off x="1524000" y="5514052"/>
            <a:ext cx="9144000" cy="651910"/>
          </a:xfrm>
        </p:spPr>
        <p:txBody>
          <a:bodyPr anchor="ctr">
            <a:normAutofit/>
          </a:bodyPr>
          <a:lstStyle/>
          <a:p>
            <a:endParaRPr lang="en-GB" dirty="0"/>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076302"/>
      </p:ext>
    </p:extLst>
  </p:cSld>
  <p:clrMapOvr>
    <a:masterClrMapping/>
  </p:clrMapOvr>
  <mc:AlternateContent xmlns:mc="http://schemas.openxmlformats.org/markup-compatibility/2006" xmlns:p14="http://schemas.microsoft.com/office/powerpoint/2010/main">
    <mc:Choice Requires="p14">
      <p:transition spd="slow" p14:dur="2000" advTm="4798"/>
    </mc:Choice>
    <mc:Fallback xmlns="">
      <p:transition spd="slow" advTm="47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067A2CA-BD8A-4A67-9ED7-C8A7D3D4824D}"/>
              </a:ext>
            </a:extLst>
          </p:cNvPr>
          <p:cNvPicPr>
            <a:picLocks noGrp="1" noChangeAspect="1"/>
          </p:cNvPicPr>
          <p:nvPr>
            <p:ph idx="1"/>
          </p:nvPr>
        </p:nvPicPr>
        <p:blipFill rotWithShape="1">
          <a:blip r:embed="rId2"/>
          <a:srcRect b="6306"/>
          <a:stretch/>
        </p:blipFill>
        <p:spPr>
          <a:xfrm>
            <a:off x="457200" y="463462"/>
            <a:ext cx="11277600" cy="5805022"/>
          </a:xfrm>
          <a:prstGeom prst="rect">
            <a:avLst/>
          </a:prstGeom>
        </p:spPr>
      </p:pic>
      <p:sp>
        <p:nvSpPr>
          <p:cNvPr id="2" name="TekstniOkvir 1">
            <a:extLst>
              <a:ext uri="{FF2B5EF4-FFF2-40B4-BE49-F238E27FC236}">
                <a16:creationId xmlns:a16="http://schemas.microsoft.com/office/drawing/2014/main" id="{273F8478-FE8E-E035-C278-DE5CEB8FCBA1}"/>
              </a:ext>
            </a:extLst>
          </p:cNvPr>
          <p:cNvSpPr txBox="1"/>
          <p:nvPr/>
        </p:nvSpPr>
        <p:spPr>
          <a:xfrm>
            <a:off x="457200" y="6320663"/>
            <a:ext cx="6165542" cy="276999"/>
          </a:xfrm>
          <a:prstGeom prst="rect">
            <a:avLst/>
          </a:prstGeom>
          <a:noFill/>
        </p:spPr>
        <p:txBody>
          <a:bodyPr wrap="square" rtlCol="0">
            <a:spAutoFit/>
          </a:bodyPr>
          <a:lstStyle/>
          <a:p>
            <a:r>
              <a:rPr lang="hr-HR" sz="1200" dirty="0"/>
              <a:t>VIEW OF THE NORTH-WESTERN FACADE</a:t>
            </a:r>
          </a:p>
        </p:txBody>
      </p:sp>
    </p:spTree>
    <p:extLst>
      <p:ext uri="{BB962C8B-B14F-4D97-AF65-F5344CB8AC3E}">
        <p14:creationId xmlns:p14="http://schemas.microsoft.com/office/powerpoint/2010/main" val="2534002935"/>
      </p:ext>
    </p:extLst>
  </p:cSld>
  <p:clrMapOvr>
    <a:masterClrMapping/>
  </p:clrMapOvr>
  <mc:AlternateContent xmlns:mc="http://schemas.openxmlformats.org/markup-compatibility/2006" xmlns:p14="http://schemas.microsoft.com/office/powerpoint/2010/main">
    <mc:Choice Requires="p14">
      <p:transition spd="slow" p14:dur="2000" advTm="6081"/>
    </mc:Choice>
    <mc:Fallback xmlns="">
      <p:transition spd="slow" advTm="60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1E4DB6E-4EFD-475C-B4FA-3C5731ECFAE5}"/>
              </a:ext>
            </a:extLst>
          </p:cNvPr>
          <p:cNvPicPr>
            <a:picLocks noGrp="1" noChangeAspect="1"/>
          </p:cNvPicPr>
          <p:nvPr>
            <p:ph idx="1"/>
          </p:nvPr>
        </p:nvPicPr>
        <p:blipFill rotWithShape="1">
          <a:blip r:embed="rId2"/>
          <a:srcRect b="19"/>
          <a:stretch/>
        </p:blipFill>
        <p:spPr>
          <a:xfrm>
            <a:off x="-1504" y="1282"/>
            <a:ext cx="12191980" cy="6011211"/>
          </a:xfrm>
          <a:prstGeom prst="rect">
            <a:avLst/>
          </a:prstGeom>
        </p:spPr>
      </p:pic>
      <p:sp>
        <p:nvSpPr>
          <p:cNvPr id="2" name="TekstniOkvir 1">
            <a:extLst>
              <a:ext uri="{FF2B5EF4-FFF2-40B4-BE49-F238E27FC236}">
                <a16:creationId xmlns:a16="http://schemas.microsoft.com/office/drawing/2014/main" id="{2B5CF03D-2224-572C-49F4-B8A991FAC33A}"/>
              </a:ext>
            </a:extLst>
          </p:cNvPr>
          <p:cNvSpPr txBox="1"/>
          <p:nvPr/>
        </p:nvSpPr>
        <p:spPr>
          <a:xfrm>
            <a:off x="0" y="6019748"/>
            <a:ext cx="9703293" cy="276999"/>
          </a:xfrm>
          <a:prstGeom prst="rect">
            <a:avLst/>
          </a:prstGeom>
          <a:noFill/>
        </p:spPr>
        <p:txBody>
          <a:bodyPr wrap="square" rtlCol="0">
            <a:spAutoFit/>
          </a:bodyPr>
          <a:lstStyle/>
          <a:p>
            <a:r>
              <a:rPr lang="hr-HR" sz="1200" dirty="0"/>
              <a:t>VIEW OF THE SOUTH-WESTERN FACADE</a:t>
            </a:r>
          </a:p>
        </p:txBody>
      </p:sp>
    </p:spTree>
    <p:extLst>
      <p:ext uri="{BB962C8B-B14F-4D97-AF65-F5344CB8AC3E}">
        <p14:creationId xmlns:p14="http://schemas.microsoft.com/office/powerpoint/2010/main" val="2913580309"/>
      </p:ext>
    </p:extLst>
  </p:cSld>
  <p:clrMapOvr>
    <a:masterClrMapping/>
  </p:clrMapOvr>
  <mc:AlternateContent xmlns:mc="http://schemas.openxmlformats.org/markup-compatibility/2006" xmlns:p14="http://schemas.microsoft.com/office/powerpoint/2010/main">
    <mc:Choice Requires="p14">
      <p:transition spd="slow" p14:dur="2000" advTm="5852"/>
    </mc:Choice>
    <mc:Fallback xmlns="">
      <p:transition spd="slow" advTm="585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42B8-3FA1-4FF8-85A1-71E7821BB47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F97A8CF-E375-490E-BFCC-871FE2E37B8A}"/>
              </a:ext>
            </a:extLst>
          </p:cNvPr>
          <p:cNvPicPr>
            <a:picLocks noGrp="1" noChangeAspect="1"/>
          </p:cNvPicPr>
          <p:nvPr>
            <p:ph idx="1"/>
          </p:nvPr>
        </p:nvPicPr>
        <p:blipFill>
          <a:blip r:embed="rId2"/>
          <a:stretch>
            <a:fillRect/>
          </a:stretch>
        </p:blipFill>
        <p:spPr>
          <a:xfrm>
            <a:off x="0" y="-112735"/>
            <a:ext cx="12192000" cy="6110693"/>
          </a:xfrm>
          <a:prstGeom prst="rect">
            <a:avLst/>
          </a:prstGeom>
        </p:spPr>
      </p:pic>
      <p:sp>
        <p:nvSpPr>
          <p:cNvPr id="3" name="TekstniOkvir 2">
            <a:extLst>
              <a:ext uri="{FF2B5EF4-FFF2-40B4-BE49-F238E27FC236}">
                <a16:creationId xmlns:a16="http://schemas.microsoft.com/office/drawing/2014/main" id="{26ED167F-EA72-12B8-3685-A3A057AB8CC6}"/>
              </a:ext>
            </a:extLst>
          </p:cNvPr>
          <p:cNvSpPr txBox="1"/>
          <p:nvPr/>
        </p:nvSpPr>
        <p:spPr>
          <a:xfrm>
            <a:off x="97751" y="6103284"/>
            <a:ext cx="7980218" cy="276999"/>
          </a:xfrm>
          <a:prstGeom prst="rect">
            <a:avLst/>
          </a:prstGeom>
          <a:noFill/>
        </p:spPr>
        <p:txBody>
          <a:bodyPr wrap="square" rtlCol="0">
            <a:spAutoFit/>
          </a:bodyPr>
          <a:lstStyle/>
          <a:p>
            <a:r>
              <a:rPr lang="hr-HR" sz="1200" dirty="0"/>
              <a:t>VIEW OF THE SOUTH-EASTERN FACADE</a:t>
            </a:r>
          </a:p>
        </p:txBody>
      </p:sp>
    </p:spTree>
    <p:extLst>
      <p:ext uri="{BB962C8B-B14F-4D97-AF65-F5344CB8AC3E}">
        <p14:creationId xmlns:p14="http://schemas.microsoft.com/office/powerpoint/2010/main" val="707678997"/>
      </p:ext>
    </p:extLst>
  </p:cSld>
  <p:clrMapOvr>
    <a:masterClrMapping/>
  </p:clrMapOvr>
  <mc:AlternateContent xmlns:mc="http://schemas.openxmlformats.org/markup-compatibility/2006" xmlns:p14="http://schemas.microsoft.com/office/powerpoint/2010/main">
    <mc:Choice Requires="p14">
      <p:transition spd="slow" p14:dur="2000" advTm="6050"/>
    </mc:Choice>
    <mc:Fallback xmlns="">
      <p:transition spd="slow" advTm="60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582E53-96F2-4437-B6A3-9DD8775814B5}"/>
              </a:ext>
            </a:extLst>
          </p:cNvPr>
          <p:cNvPicPr>
            <a:picLocks noGrp="1" noChangeAspect="1"/>
          </p:cNvPicPr>
          <p:nvPr>
            <p:ph idx="1"/>
          </p:nvPr>
        </p:nvPicPr>
        <p:blipFill>
          <a:blip r:embed="rId2"/>
          <a:stretch>
            <a:fillRect/>
          </a:stretch>
        </p:blipFill>
        <p:spPr>
          <a:xfrm>
            <a:off x="0" y="0"/>
            <a:ext cx="12192000" cy="6111081"/>
          </a:xfrm>
          <a:prstGeom prst="rect">
            <a:avLst/>
          </a:prstGeom>
        </p:spPr>
      </p:pic>
      <p:sp>
        <p:nvSpPr>
          <p:cNvPr id="2" name="Title 1">
            <a:extLst>
              <a:ext uri="{FF2B5EF4-FFF2-40B4-BE49-F238E27FC236}">
                <a16:creationId xmlns:a16="http://schemas.microsoft.com/office/drawing/2014/main" id="{E750ED12-3DE1-4EF5-B811-883986568E12}"/>
              </a:ext>
            </a:extLst>
          </p:cNvPr>
          <p:cNvSpPr>
            <a:spLocks noGrp="1"/>
          </p:cNvSpPr>
          <p:nvPr>
            <p:ph type="title"/>
          </p:nvPr>
        </p:nvSpPr>
        <p:spPr>
          <a:xfrm>
            <a:off x="0" y="6319150"/>
            <a:ext cx="10515600" cy="400216"/>
          </a:xfrm>
        </p:spPr>
        <p:txBody>
          <a:bodyPr>
            <a:normAutofit/>
          </a:bodyPr>
          <a:lstStyle/>
          <a:p>
            <a:pPr marL="285750" indent="-285750">
              <a:buFont typeface="Arial" panose="020B0604020202020204" pitchFamily="34" charset="0"/>
              <a:buChar char="•"/>
            </a:pPr>
            <a:r>
              <a:rPr lang="hr-HR" sz="1800" dirty="0">
                <a:effectLst/>
                <a:latin typeface="Calibri" panose="020F0502020204030204" pitchFamily="34" charset="0"/>
                <a:ea typeface="Calibri" panose="020F0502020204030204" pitchFamily="34" charset="0"/>
                <a:cs typeface="Times New Roman" panose="02020603050405020304" pitchFamily="18" charset="0"/>
              </a:rPr>
              <a:t>AERIAL VIEW OF THE SOUTH-EASTERN AND NORTH-EASTERN FACADE</a:t>
            </a:r>
            <a:endParaRPr lang="en-GB" dirty="0"/>
          </a:p>
        </p:txBody>
      </p:sp>
    </p:spTree>
    <p:extLst>
      <p:ext uri="{BB962C8B-B14F-4D97-AF65-F5344CB8AC3E}">
        <p14:creationId xmlns:p14="http://schemas.microsoft.com/office/powerpoint/2010/main" val="30264363"/>
      </p:ext>
    </p:extLst>
  </p:cSld>
  <p:clrMapOvr>
    <a:masterClrMapping/>
  </p:clrMapOvr>
  <mc:AlternateContent xmlns:mc="http://schemas.openxmlformats.org/markup-compatibility/2006" xmlns:p14="http://schemas.microsoft.com/office/powerpoint/2010/main">
    <mc:Choice Requires="p14">
      <p:transition spd="slow" p14:dur="2000" advTm="7478"/>
    </mc:Choice>
    <mc:Fallback xmlns="">
      <p:transition spd="slow" advTm="747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D524-6F0B-48D6-8571-DD0FF16D213D}"/>
              </a:ext>
            </a:extLst>
          </p:cNvPr>
          <p:cNvSpPr>
            <a:spLocks noGrp="1"/>
          </p:cNvSpPr>
          <p:nvPr>
            <p:ph type="title"/>
          </p:nvPr>
        </p:nvSpPr>
        <p:spPr>
          <a:xfrm>
            <a:off x="97340" y="6119628"/>
            <a:ext cx="10911840" cy="640081"/>
          </a:xfrm>
        </p:spPr>
        <p:txBody>
          <a:bodyPr vert="horz" lIns="91440" tIns="45720" rIns="91440" bIns="45720" rtlCol="0" anchor="ctr">
            <a:normAutofit/>
          </a:bodyPr>
          <a:lstStyle/>
          <a:p>
            <a:r>
              <a:rPr lang="hr-HR" sz="1300" dirty="0"/>
              <a:t>ENTRENCE HALL</a:t>
            </a:r>
            <a:br>
              <a:rPr lang="en-US" sz="1300" dirty="0"/>
            </a:br>
            <a:r>
              <a:rPr lang="en-US" sz="1300" dirty="0"/>
              <a:t>VIEW OF THE</a:t>
            </a:r>
            <a:r>
              <a:rPr lang="hr-HR" sz="1300" dirty="0"/>
              <a:t> ELEVATOR, STAIRCASE, </a:t>
            </a:r>
            <a:r>
              <a:rPr lang="en-US" sz="1300" dirty="0"/>
              <a:t>RECEPTION, MAIN ENTRANCE AND ENTRANCE TO THE DINING AREA</a:t>
            </a:r>
            <a:br>
              <a:rPr lang="en-US" sz="1300" dirty="0"/>
            </a:br>
            <a:endParaRPr lang="en-US" sz="1300" dirty="0"/>
          </a:p>
        </p:txBody>
      </p:sp>
      <p:pic>
        <p:nvPicPr>
          <p:cNvPr id="4" name="Content Placeholder 3" descr="A person sitting at a desk in a room with white chairs&#10;&#10;Description automatically generated with low confidence">
            <a:extLst>
              <a:ext uri="{FF2B5EF4-FFF2-40B4-BE49-F238E27FC236}">
                <a16:creationId xmlns:a16="http://schemas.microsoft.com/office/drawing/2014/main" id="{14E6DCAF-19DC-4AD7-B76D-6AEA303A1BAB}"/>
              </a:ext>
            </a:extLst>
          </p:cNvPr>
          <p:cNvPicPr>
            <a:picLocks noGrp="1" noChangeAspect="1"/>
          </p:cNvPicPr>
          <p:nvPr>
            <p:ph idx="1"/>
          </p:nvPr>
        </p:nvPicPr>
        <p:blipFill rotWithShape="1">
          <a:blip r:embed="rId2"/>
          <a:srcRect t="21198" r="1" b="1"/>
          <a:stretch/>
        </p:blipFill>
        <p:spPr>
          <a:xfrm>
            <a:off x="32995" y="0"/>
            <a:ext cx="12159005" cy="6119628"/>
          </a:xfrm>
          <a:prstGeom prst="rect">
            <a:avLst/>
          </a:prstGeom>
          <a:ln w="19050">
            <a:solidFill>
              <a:schemeClr val="tx1"/>
            </a:solidFill>
            <a:miter lim="800000"/>
          </a:ln>
        </p:spPr>
      </p:pic>
    </p:spTree>
    <p:extLst>
      <p:ext uri="{BB962C8B-B14F-4D97-AF65-F5344CB8AC3E}">
        <p14:creationId xmlns:p14="http://schemas.microsoft.com/office/powerpoint/2010/main" val="2094314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723"/>
    </mc:Choice>
    <mc:Fallback xmlns="">
      <p:transition spd="slow" advTm="672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BE6EE-342B-4FC3-81BA-FF70D3A76543}"/>
              </a:ext>
            </a:extLst>
          </p:cNvPr>
          <p:cNvSpPr>
            <a:spLocks noGrp="1"/>
          </p:cNvSpPr>
          <p:nvPr>
            <p:ph type="title"/>
          </p:nvPr>
        </p:nvSpPr>
        <p:spPr>
          <a:xfrm>
            <a:off x="517889" y="4883544"/>
            <a:ext cx="3876086" cy="1556907"/>
          </a:xfrm>
        </p:spPr>
        <p:txBody>
          <a:bodyPr anchor="ctr">
            <a:normAutofit/>
          </a:bodyPr>
          <a:lstStyle/>
          <a:p>
            <a:endParaRPr lang="en-GB" sz="3200"/>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60CB0B-C53C-4FD9-80EF-634BD46BD48B}"/>
              </a:ext>
            </a:extLst>
          </p:cNvPr>
          <p:cNvPicPr>
            <a:picLocks noChangeAspect="1"/>
          </p:cNvPicPr>
          <p:nvPr/>
        </p:nvPicPr>
        <p:blipFill rotWithShape="1">
          <a:blip r:embed="rId2"/>
          <a:srcRect t="20619" b="13067"/>
          <a:stretch/>
        </p:blipFill>
        <p:spPr>
          <a:xfrm>
            <a:off x="517888" y="0"/>
            <a:ext cx="11231745" cy="4588184"/>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FCB1CF-80C5-4728-BC03-C959124EF27C}"/>
              </a:ext>
            </a:extLst>
          </p:cNvPr>
          <p:cNvSpPr>
            <a:spLocks noGrp="1"/>
          </p:cNvSpPr>
          <p:nvPr>
            <p:ph idx="1"/>
          </p:nvPr>
        </p:nvSpPr>
        <p:spPr>
          <a:xfrm>
            <a:off x="5162719" y="4883544"/>
            <a:ext cx="6586915" cy="1556907"/>
          </a:xfrm>
        </p:spPr>
        <p:txBody>
          <a:bodyPr anchor="ctr">
            <a:normAutofit/>
          </a:bodyPr>
          <a:lstStyle/>
          <a:p>
            <a:r>
              <a:rPr lang="hr-HR" sz="1800" dirty="0"/>
              <a:t>ENTERANCE HALL</a:t>
            </a:r>
            <a:r>
              <a:rPr lang="en-GB" sz="1800" dirty="0"/>
              <a:t> </a:t>
            </a:r>
          </a:p>
          <a:p>
            <a:r>
              <a:rPr lang="en-US" sz="1800" dirty="0"/>
              <a:t>VIEW OF THE RECEPTION, MAIN ENTRANCE AND ENTRANCE TO THE DINING AREA</a:t>
            </a:r>
          </a:p>
          <a:p>
            <a:endParaRPr lang="en-GB" sz="1800" dirty="0"/>
          </a:p>
        </p:txBody>
      </p:sp>
    </p:spTree>
    <p:extLst>
      <p:ext uri="{BB962C8B-B14F-4D97-AF65-F5344CB8AC3E}">
        <p14:creationId xmlns:p14="http://schemas.microsoft.com/office/powerpoint/2010/main" val="2236875694"/>
      </p:ext>
    </p:extLst>
  </p:cSld>
  <p:clrMapOvr>
    <a:masterClrMapping/>
  </p:clrMapOvr>
  <mc:AlternateContent xmlns:mc="http://schemas.openxmlformats.org/markup-compatibility/2006" xmlns:p14="http://schemas.microsoft.com/office/powerpoint/2010/main">
    <mc:Choice Requires="p14">
      <p:transition spd="slow" p14:dur="2000" advTm="7363"/>
    </mc:Choice>
    <mc:Fallback xmlns="">
      <p:transition spd="slow" advTm="73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424B4-E450-4B3F-AC69-B1A92E1A46E6}"/>
              </a:ext>
            </a:extLst>
          </p:cNvPr>
          <p:cNvSpPr>
            <a:spLocks noGrp="1"/>
          </p:cNvSpPr>
          <p:nvPr>
            <p:ph type="title"/>
          </p:nvPr>
        </p:nvSpPr>
        <p:spPr>
          <a:xfrm>
            <a:off x="7180289" y="4420628"/>
            <a:ext cx="4685857" cy="1465973"/>
          </a:xfrm>
        </p:spPr>
        <p:txBody>
          <a:bodyPr anchor="t">
            <a:normAutofit/>
          </a:bodyPr>
          <a:lstStyle/>
          <a:p>
            <a:endParaRPr lang="en-GB" sz="4000"/>
          </a:p>
        </p:txBody>
      </p:sp>
      <p:pic>
        <p:nvPicPr>
          <p:cNvPr id="4" name="Picture 3">
            <a:extLst>
              <a:ext uri="{FF2B5EF4-FFF2-40B4-BE49-F238E27FC236}">
                <a16:creationId xmlns:a16="http://schemas.microsoft.com/office/drawing/2014/main" id="{0C0D2D93-7346-4CB4-B799-E7F4D8CE1006}"/>
              </a:ext>
            </a:extLst>
          </p:cNvPr>
          <p:cNvPicPr>
            <a:picLocks noChangeAspect="1"/>
          </p:cNvPicPr>
          <p:nvPr/>
        </p:nvPicPr>
        <p:blipFill rotWithShape="1">
          <a:blip r:embed="rId2"/>
          <a:srcRect t="30429" b="7676"/>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E0B7D0DE-ED6B-4248-AC36-1C38435EF222}"/>
              </a:ext>
            </a:extLst>
          </p:cNvPr>
          <p:cNvSpPr>
            <a:spLocks noGrp="1"/>
          </p:cNvSpPr>
          <p:nvPr>
            <p:ph idx="1"/>
          </p:nvPr>
        </p:nvSpPr>
        <p:spPr>
          <a:xfrm>
            <a:off x="104384" y="4420628"/>
            <a:ext cx="5991616" cy="1465973"/>
          </a:xfrm>
        </p:spPr>
        <p:txBody>
          <a:bodyPr>
            <a:normAutofit/>
          </a:bodyPr>
          <a:lstStyle/>
          <a:p>
            <a:r>
              <a:rPr lang="en-GB" sz="1600" dirty="0"/>
              <a:t>MULTIPURPOSE OPEN SPACE</a:t>
            </a:r>
          </a:p>
          <a:p>
            <a:r>
              <a:rPr lang="hr-HR" sz="1600" dirty="0"/>
              <a:t>VIEW OF THE AREA FOR PREPARING AND</a:t>
            </a:r>
            <a:r>
              <a:rPr lang="en-GB" sz="1600" dirty="0"/>
              <a:t> SERV</a:t>
            </a:r>
            <a:r>
              <a:rPr lang="hr-HR" sz="1600" dirty="0"/>
              <a:t>ING</a:t>
            </a:r>
            <a:r>
              <a:rPr lang="en-GB" sz="1600" dirty="0"/>
              <a:t> </a:t>
            </a:r>
            <a:r>
              <a:rPr lang="hr-HR" sz="1600" dirty="0"/>
              <a:t>MEALS</a:t>
            </a:r>
            <a:r>
              <a:rPr lang="en-GB" sz="1600" dirty="0"/>
              <a:t>, </a:t>
            </a:r>
            <a:r>
              <a:rPr lang="hr-HR" sz="1600" dirty="0"/>
              <a:t>CAFE</a:t>
            </a:r>
            <a:r>
              <a:rPr lang="en-GB" sz="1600" dirty="0"/>
              <a:t> </a:t>
            </a:r>
          </a:p>
          <a:p>
            <a:pPr marL="0" indent="0">
              <a:buNone/>
            </a:pPr>
            <a:r>
              <a:rPr lang="en-GB" sz="1600" dirty="0"/>
              <a:t>/ </a:t>
            </a:r>
            <a:r>
              <a:rPr lang="hr-HR" sz="1600" dirty="0"/>
              <a:t>THE SPACE CAN BE DIVIDED WITH MOVABLE PARTITIONS INTO SMALLER SPACE FOR SMALLER GROUPS</a:t>
            </a:r>
            <a:r>
              <a:rPr lang="en-GB" sz="1600" dirty="0"/>
              <a:t>/</a:t>
            </a:r>
          </a:p>
          <a:p>
            <a:endParaRPr lang="en-GB" sz="1600" dirty="0"/>
          </a:p>
        </p:txBody>
      </p:sp>
      <p:sp>
        <p:nvSpPr>
          <p:cNvPr id="20" name="Rectangle 19">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61191"/>
      </p:ext>
    </p:extLst>
  </p:cSld>
  <p:clrMapOvr>
    <a:masterClrMapping/>
  </p:clrMapOvr>
  <mc:AlternateContent xmlns:mc="http://schemas.openxmlformats.org/markup-compatibility/2006" xmlns:p14="http://schemas.microsoft.com/office/powerpoint/2010/main">
    <mc:Choice Requires="p14">
      <p:transition spd="slow" p14:dur="2000" advTm="8542"/>
    </mc:Choice>
    <mc:Fallback xmlns="">
      <p:transition spd="slow" advTm="854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5154FF9-84C3-479D-B100-27CB4110B8B7}"/>
              </a:ext>
            </a:extLst>
          </p:cNvPr>
          <p:cNvPicPr>
            <a:picLocks noGrp="1" noChangeAspect="1"/>
          </p:cNvPicPr>
          <p:nvPr>
            <p:ph idx="1"/>
          </p:nvPr>
        </p:nvPicPr>
        <p:blipFill rotWithShape="1">
          <a:blip r:embed="rId2"/>
          <a:srcRect t="19"/>
          <a:stretch/>
        </p:blipFill>
        <p:spPr>
          <a:xfrm>
            <a:off x="-1504" y="-48915"/>
            <a:ext cx="12191980" cy="6487386"/>
          </a:xfrm>
          <a:prstGeom prst="rect">
            <a:avLst/>
          </a:prstGeom>
        </p:spPr>
      </p:pic>
      <p:sp>
        <p:nvSpPr>
          <p:cNvPr id="6" name="TextBox 5">
            <a:extLst>
              <a:ext uri="{FF2B5EF4-FFF2-40B4-BE49-F238E27FC236}">
                <a16:creationId xmlns:a16="http://schemas.microsoft.com/office/drawing/2014/main" id="{9D416402-B363-41A4-84AD-C202E3AB490A}"/>
              </a:ext>
            </a:extLst>
          </p:cNvPr>
          <p:cNvSpPr txBox="1"/>
          <p:nvPr/>
        </p:nvSpPr>
        <p:spPr>
          <a:xfrm>
            <a:off x="-2558" y="6438471"/>
            <a:ext cx="6097044" cy="369332"/>
          </a:xfrm>
          <a:prstGeom prst="rect">
            <a:avLst/>
          </a:prstGeom>
          <a:noFill/>
        </p:spPr>
        <p:txBody>
          <a:bodyPr wrap="square">
            <a:spAutoFit/>
          </a:bodyPr>
          <a:lstStyle/>
          <a:p>
            <a:pPr>
              <a:spcAft>
                <a:spcPts val="600"/>
              </a:spcAft>
            </a:pPr>
            <a:r>
              <a:rPr lang="hr-HR" dirty="0"/>
              <a:t>VIEW OF THE CAF</a:t>
            </a:r>
            <a:r>
              <a:rPr lang="en-US" dirty="0">
                <a:effectLst/>
              </a:rPr>
              <a:t>É</a:t>
            </a:r>
            <a:r>
              <a:rPr lang="hr-HR" dirty="0"/>
              <a:t> AREA</a:t>
            </a:r>
            <a:endParaRPr lang="en-GB" dirty="0"/>
          </a:p>
        </p:txBody>
      </p:sp>
    </p:spTree>
    <p:extLst>
      <p:ext uri="{BB962C8B-B14F-4D97-AF65-F5344CB8AC3E}">
        <p14:creationId xmlns:p14="http://schemas.microsoft.com/office/powerpoint/2010/main" val="2205455225"/>
      </p:ext>
    </p:extLst>
  </p:cSld>
  <p:clrMapOvr>
    <a:masterClrMapping/>
  </p:clrMapOvr>
  <mc:AlternateContent xmlns:mc="http://schemas.openxmlformats.org/markup-compatibility/2006" xmlns:p14="http://schemas.microsoft.com/office/powerpoint/2010/main">
    <mc:Choice Requires="p14">
      <p:transition spd="slow" p14:dur="2000" advTm="5847"/>
    </mc:Choice>
    <mc:Fallback xmlns="">
      <p:transition spd="slow" advTm="584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025EB7-A49F-42BF-8726-BC0182AF0D45}"/>
              </a:ext>
            </a:extLst>
          </p:cNvPr>
          <p:cNvSpPr>
            <a:spLocks noGrp="1"/>
          </p:cNvSpPr>
          <p:nvPr>
            <p:ph type="title"/>
          </p:nvPr>
        </p:nvSpPr>
        <p:spPr>
          <a:xfrm>
            <a:off x="1903615" y="4626219"/>
            <a:ext cx="8384770" cy="310659"/>
          </a:xfrm>
        </p:spPr>
        <p:txBody>
          <a:bodyPr vert="horz" lIns="91440" tIns="45720" rIns="91440" bIns="45720" rtlCol="0" anchor="ctr">
            <a:normAutofit fontScale="90000"/>
          </a:bodyPr>
          <a:lstStyle/>
          <a:p>
            <a:pPr marL="342900" indent="-342900">
              <a:buFont typeface="Arial" panose="020B0604020202020204" pitchFamily="34" charset="0"/>
              <a:buChar char="•"/>
            </a:pPr>
            <a:r>
              <a:rPr lang="en-US" sz="2000" kern="1200" dirty="0">
                <a:solidFill>
                  <a:schemeClr val="tx1"/>
                </a:solidFill>
                <a:latin typeface="+mj-lt"/>
                <a:ea typeface="+mj-ea"/>
                <a:cs typeface="+mj-cs"/>
              </a:rPr>
              <a:t>VIEW OF THE MEAL SERVING AREA AND THE READING AREA</a:t>
            </a:r>
          </a:p>
        </p:txBody>
      </p:sp>
      <p:sp>
        <p:nvSpPr>
          <p:cNvPr id="59"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Content Placeholder 3" descr="A room with tables and chairs&#10;&#10;Description automatically generated with medium confidence">
            <a:extLst>
              <a:ext uri="{FF2B5EF4-FFF2-40B4-BE49-F238E27FC236}">
                <a16:creationId xmlns:a16="http://schemas.microsoft.com/office/drawing/2014/main" id="{95255C4B-CB5E-4F01-A08E-B24C37963F21}"/>
              </a:ext>
            </a:extLst>
          </p:cNvPr>
          <p:cNvPicPr>
            <a:picLocks noGrp="1" noChangeAspect="1"/>
          </p:cNvPicPr>
          <p:nvPr>
            <p:ph idx="1"/>
          </p:nvPr>
        </p:nvPicPr>
        <p:blipFill rotWithShape="1">
          <a:blip r:embed="rId2"/>
          <a:srcRect t="30563" b="2968"/>
          <a:stretch/>
        </p:blipFill>
        <p:spPr>
          <a:xfrm>
            <a:off x="620336" y="299258"/>
            <a:ext cx="10951328" cy="4094573"/>
          </a:xfrm>
          <a:prstGeom prst="rect">
            <a:avLst/>
          </a:prstGeom>
        </p:spPr>
      </p:pic>
    </p:spTree>
    <p:extLst>
      <p:ext uri="{BB962C8B-B14F-4D97-AF65-F5344CB8AC3E}">
        <p14:creationId xmlns:p14="http://schemas.microsoft.com/office/powerpoint/2010/main" val="489300639"/>
      </p:ext>
    </p:extLst>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40BFF-A2A0-4A1F-A962-81D89557E61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31E6108-1166-4FB8-AC03-4C561FAC1469}"/>
              </a:ext>
            </a:extLst>
          </p:cNvPr>
          <p:cNvPicPr>
            <a:picLocks noGrp="1" noChangeAspect="1"/>
          </p:cNvPicPr>
          <p:nvPr>
            <p:ph idx="1"/>
          </p:nvPr>
        </p:nvPicPr>
        <p:blipFill>
          <a:blip r:embed="rId2"/>
          <a:stretch>
            <a:fillRect/>
          </a:stretch>
        </p:blipFill>
        <p:spPr>
          <a:xfrm>
            <a:off x="1000" y="0"/>
            <a:ext cx="12191000" cy="6110693"/>
          </a:xfrm>
          <a:prstGeom prst="rect">
            <a:avLst/>
          </a:prstGeom>
        </p:spPr>
      </p:pic>
      <p:sp>
        <p:nvSpPr>
          <p:cNvPr id="6" name="TextBox 5">
            <a:extLst>
              <a:ext uri="{FF2B5EF4-FFF2-40B4-BE49-F238E27FC236}">
                <a16:creationId xmlns:a16="http://schemas.microsoft.com/office/drawing/2014/main" id="{89B30177-F2C3-499B-BE8C-8946478DEFDE}"/>
              </a:ext>
            </a:extLst>
          </p:cNvPr>
          <p:cNvSpPr txBox="1"/>
          <p:nvPr/>
        </p:nvSpPr>
        <p:spPr>
          <a:xfrm>
            <a:off x="169516" y="6123543"/>
            <a:ext cx="6097044" cy="369332"/>
          </a:xfrm>
          <a:prstGeom prst="rect">
            <a:avLst/>
          </a:prstGeom>
          <a:noFill/>
        </p:spPr>
        <p:txBody>
          <a:bodyPr wrap="square">
            <a:spAutoFit/>
          </a:bodyPr>
          <a:lstStyle/>
          <a:p>
            <a:r>
              <a:rPr lang="en-US" dirty="0">
                <a:effectLst/>
                <a:latin typeface="Segoe UI Web (West European)"/>
              </a:rPr>
              <a:t>VIEW OF THE READING ROOM, WARDROBE, CAFÉ ....</a:t>
            </a:r>
          </a:p>
        </p:txBody>
      </p:sp>
    </p:spTree>
    <p:extLst>
      <p:ext uri="{BB962C8B-B14F-4D97-AF65-F5344CB8AC3E}">
        <p14:creationId xmlns:p14="http://schemas.microsoft.com/office/powerpoint/2010/main" val="913404729"/>
      </p:ext>
    </p:extLst>
  </p:cSld>
  <p:clrMapOvr>
    <a:masterClrMapping/>
  </p:clrMapOvr>
  <mc:AlternateContent xmlns:mc="http://schemas.openxmlformats.org/markup-compatibility/2006" xmlns:p14="http://schemas.microsoft.com/office/powerpoint/2010/main">
    <mc:Choice Requires="p14">
      <p:transition spd="slow" p14:dur="2000" advTm="5777"/>
    </mc:Choice>
    <mc:Fallback xmlns="">
      <p:transition spd="slow" advTm="577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F9FFE1-46A6-4A8F-95DB-ED107020E7B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endParaRPr lang="en-US" sz="4200" dirty="0"/>
          </a:p>
        </p:txBody>
      </p:sp>
      <p:sp>
        <p:nvSpPr>
          <p:cNvPr id="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94598E25-6466-4115-99E7-9D507C0EDD9A}"/>
              </a:ext>
            </a:extLst>
          </p:cNvPr>
          <p:cNvSpPr>
            <a:spLocks noGrp="1"/>
          </p:cNvSpPr>
          <p:nvPr>
            <p:ph type="subTitle" idx="1"/>
          </p:nvPr>
        </p:nvSpPr>
        <p:spPr>
          <a:xfrm>
            <a:off x="640080" y="2872899"/>
            <a:ext cx="4243589" cy="3320668"/>
          </a:xfrm>
        </p:spPr>
        <p:txBody>
          <a:bodyPr vert="horz" lIns="91440" tIns="45720" rIns="91440" bIns="45720" rtlCol="0">
            <a:normAutofit/>
          </a:bodyPr>
          <a:lstStyle/>
          <a:p>
            <a:pPr indent="-228600" algn="l">
              <a:spcAft>
                <a:spcPts val="1000"/>
              </a:spcAft>
              <a:buFont typeface="Arial" panose="020B0604020202020204" pitchFamily="34" charset="0"/>
              <a:buChar char="•"/>
            </a:pPr>
            <a:r>
              <a:rPr lang="en-US" sz="1500" dirty="0">
                <a:effectLst/>
              </a:rPr>
              <a:t>Deeply convinced that there are still many of us who remember with longing and nostalgia the times of our childhood and early youth, spent in this beautiful, colorful and tame valley, a valley narrowed on one side by the Promina mountain and on the other side by the Dinara mountain massif.</a:t>
            </a:r>
          </a:p>
          <a:p>
            <a:pPr indent="-228600" algn="l">
              <a:spcAft>
                <a:spcPts val="1000"/>
              </a:spcAft>
              <a:buFont typeface="Arial" panose="020B0604020202020204" pitchFamily="34" charset="0"/>
              <a:buChar char="•"/>
            </a:pPr>
            <a:r>
              <a:rPr lang="en-US" sz="1500" dirty="0">
                <a:effectLst/>
              </a:rPr>
              <a:t>We</a:t>
            </a:r>
            <a:r>
              <a:rPr lang="hr-HR" sz="1500" dirty="0">
                <a:effectLst/>
              </a:rPr>
              <a:t> </a:t>
            </a:r>
            <a:r>
              <a:rPr lang="en-US" sz="1500" dirty="0" err="1">
                <a:effectLst/>
              </a:rPr>
              <a:t>rembember</a:t>
            </a:r>
            <a:r>
              <a:rPr lang="hr-HR" sz="1500" dirty="0">
                <a:effectLst/>
              </a:rPr>
              <a:t> </a:t>
            </a:r>
            <a:r>
              <a:rPr lang="hr-HR" sz="1500" dirty="0" err="1">
                <a:effectLst/>
              </a:rPr>
              <a:t>the</a:t>
            </a:r>
            <a:r>
              <a:rPr lang="hr-HR" sz="1500" dirty="0">
                <a:effectLst/>
              </a:rPr>
              <a:t> </a:t>
            </a:r>
            <a:r>
              <a:rPr lang="hr-HR" sz="1500" dirty="0" err="1">
                <a:effectLst/>
              </a:rPr>
              <a:t>days</a:t>
            </a:r>
            <a:r>
              <a:rPr lang="hr-HR" sz="1500" dirty="0">
                <a:effectLst/>
              </a:rPr>
              <a:t> </a:t>
            </a:r>
            <a:r>
              <a:rPr lang="hr-HR" sz="1500" dirty="0" err="1">
                <a:effectLst/>
              </a:rPr>
              <a:t>spent</a:t>
            </a:r>
            <a:r>
              <a:rPr lang="hr-HR" sz="1500" dirty="0">
                <a:effectLst/>
              </a:rPr>
              <a:t> </a:t>
            </a:r>
            <a:r>
              <a:rPr lang="hr-HR" sz="1500" dirty="0" err="1">
                <a:effectLst/>
              </a:rPr>
              <a:t>playing</a:t>
            </a:r>
            <a:r>
              <a:rPr lang="hr-HR" sz="1500" dirty="0">
                <a:effectLst/>
              </a:rPr>
              <a:t>, </a:t>
            </a:r>
            <a:r>
              <a:rPr lang="hr-HR" sz="1500" dirty="0" err="1">
                <a:effectLst/>
              </a:rPr>
              <a:t>rejoicing</a:t>
            </a:r>
            <a:r>
              <a:rPr lang="hr-HR" sz="1500" dirty="0">
                <a:effectLst/>
              </a:rPr>
              <a:t>, </a:t>
            </a:r>
            <a:r>
              <a:rPr lang="hr-HR" sz="1500" dirty="0" err="1">
                <a:effectLst/>
              </a:rPr>
              <a:t>the</a:t>
            </a:r>
            <a:r>
              <a:rPr lang="hr-HR" sz="1500" dirty="0">
                <a:effectLst/>
              </a:rPr>
              <a:t> moment </a:t>
            </a:r>
            <a:r>
              <a:rPr lang="hr-HR" sz="1500" dirty="0" err="1">
                <a:effectLst/>
              </a:rPr>
              <a:t>of</a:t>
            </a:r>
            <a:r>
              <a:rPr lang="hr-HR" sz="1500" dirty="0">
                <a:effectLst/>
              </a:rPr>
              <a:t> </a:t>
            </a:r>
            <a:r>
              <a:rPr lang="hr-HR" sz="1500" dirty="0" err="1">
                <a:effectLst/>
              </a:rPr>
              <a:t>enrollment</a:t>
            </a:r>
            <a:r>
              <a:rPr lang="hr-HR" sz="1500" dirty="0">
                <a:effectLst/>
              </a:rPr>
              <a:t> </a:t>
            </a:r>
            <a:r>
              <a:rPr lang="hr-HR" sz="1500" dirty="0" err="1">
                <a:effectLst/>
              </a:rPr>
              <a:t>in</a:t>
            </a:r>
            <a:r>
              <a:rPr lang="hr-HR" sz="1500" dirty="0">
                <a:effectLst/>
              </a:rPr>
              <a:t> </a:t>
            </a:r>
            <a:r>
              <a:rPr lang="hr-HR" sz="1500" dirty="0" err="1">
                <a:effectLst/>
              </a:rPr>
              <a:t>primary</a:t>
            </a:r>
            <a:r>
              <a:rPr lang="hr-HR" sz="1500" dirty="0">
                <a:effectLst/>
              </a:rPr>
              <a:t> </a:t>
            </a:r>
            <a:r>
              <a:rPr lang="hr-HR" sz="1500" dirty="0" err="1">
                <a:effectLst/>
              </a:rPr>
              <a:t>school</a:t>
            </a:r>
            <a:r>
              <a:rPr lang="hr-HR" sz="1500" dirty="0">
                <a:effectLst/>
              </a:rPr>
              <a:t>, </a:t>
            </a:r>
            <a:r>
              <a:rPr lang="hr-HR" sz="1500" dirty="0" err="1">
                <a:effectLst/>
              </a:rPr>
              <a:t>the</a:t>
            </a:r>
            <a:r>
              <a:rPr lang="hr-HR" sz="1500" dirty="0">
                <a:effectLst/>
              </a:rPr>
              <a:t> moment </a:t>
            </a:r>
            <a:r>
              <a:rPr lang="hr-HR" sz="1500" dirty="0" err="1">
                <a:effectLst/>
              </a:rPr>
              <a:t>of</a:t>
            </a:r>
            <a:r>
              <a:rPr lang="hr-HR" sz="1500" dirty="0">
                <a:effectLst/>
              </a:rPr>
              <a:t> </a:t>
            </a:r>
            <a:r>
              <a:rPr lang="hr-HR" sz="1500" dirty="0" err="1">
                <a:effectLst/>
              </a:rPr>
              <a:t>going</a:t>
            </a:r>
            <a:r>
              <a:rPr lang="hr-HR" sz="1500" dirty="0">
                <a:effectLst/>
              </a:rPr>
              <a:t> to </a:t>
            </a:r>
            <a:r>
              <a:rPr lang="hr-HR" sz="1500" dirty="0" err="1">
                <a:effectLst/>
              </a:rPr>
              <a:t>the</a:t>
            </a:r>
            <a:r>
              <a:rPr lang="hr-HR" sz="1500" dirty="0">
                <a:effectLst/>
              </a:rPr>
              <a:t> </a:t>
            </a:r>
            <a:r>
              <a:rPr lang="hr-HR" sz="1500" dirty="0" err="1">
                <a:effectLst/>
              </a:rPr>
              <a:t>city</a:t>
            </a:r>
            <a:r>
              <a:rPr lang="hr-HR" sz="1500" dirty="0">
                <a:effectLst/>
              </a:rPr>
              <a:t> </a:t>
            </a:r>
            <a:r>
              <a:rPr lang="hr-HR" sz="1500" dirty="0" err="1">
                <a:effectLst/>
              </a:rPr>
              <a:t>of</a:t>
            </a:r>
            <a:r>
              <a:rPr lang="hr-HR" sz="1500" dirty="0">
                <a:effectLst/>
              </a:rPr>
              <a:t> Knin to </a:t>
            </a:r>
            <a:r>
              <a:rPr lang="hr-HR" sz="1500" dirty="0" err="1">
                <a:effectLst/>
              </a:rPr>
              <a:t>the</a:t>
            </a:r>
            <a:r>
              <a:rPr lang="hr-HR" sz="1500" dirty="0">
                <a:effectLst/>
              </a:rPr>
              <a:t> </a:t>
            </a:r>
            <a:r>
              <a:rPr lang="hr-HR" sz="1500" dirty="0" err="1">
                <a:effectLst/>
              </a:rPr>
              <a:t>upper</a:t>
            </a:r>
            <a:r>
              <a:rPr lang="hr-HR" sz="1500" dirty="0">
                <a:effectLst/>
              </a:rPr>
              <a:t> </a:t>
            </a:r>
            <a:r>
              <a:rPr lang="hr-HR" sz="1500" dirty="0" err="1">
                <a:effectLst/>
              </a:rPr>
              <a:t>grades</a:t>
            </a:r>
            <a:r>
              <a:rPr lang="hr-HR" sz="1500" dirty="0">
                <a:effectLst/>
              </a:rPr>
              <a:t> </a:t>
            </a:r>
            <a:r>
              <a:rPr lang="hr-HR" sz="1500" dirty="0" err="1">
                <a:effectLst/>
              </a:rPr>
              <a:t>of</a:t>
            </a:r>
            <a:r>
              <a:rPr lang="hr-HR" sz="1500" dirty="0">
                <a:effectLst/>
              </a:rPr>
              <a:t> </a:t>
            </a:r>
            <a:r>
              <a:rPr lang="hr-HR" sz="1500" dirty="0" err="1">
                <a:effectLst/>
              </a:rPr>
              <a:t>primary</a:t>
            </a:r>
            <a:r>
              <a:rPr lang="hr-HR" sz="1500" dirty="0">
                <a:effectLst/>
              </a:rPr>
              <a:t> </a:t>
            </a:r>
            <a:r>
              <a:rPr lang="hr-HR" sz="1500" dirty="0" err="1">
                <a:effectLst/>
              </a:rPr>
              <a:t>school</a:t>
            </a:r>
            <a:r>
              <a:rPr lang="hr-HR" sz="1500" dirty="0">
                <a:effectLst/>
              </a:rPr>
              <a:t>, </a:t>
            </a:r>
            <a:r>
              <a:rPr lang="hr-HR" sz="1500" dirty="0" err="1">
                <a:effectLst/>
              </a:rPr>
              <a:t>enrollment</a:t>
            </a:r>
            <a:r>
              <a:rPr lang="hr-HR" sz="1500" dirty="0">
                <a:effectLst/>
              </a:rPr>
              <a:t> </a:t>
            </a:r>
            <a:r>
              <a:rPr lang="hr-HR" sz="1500" dirty="0" err="1">
                <a:effectLst/>
              </a:rPr>
              <a:t>in</a:t>
            </a:r>
            <a:r>
              <a:rPr lang="hr-HR" sz="1500" dirty="0">
                <a:effectLst/>
              </a:rPr>
              <a:t> </a:t>
            </a:r>
            <a:r>
              <a:rPr lang="hr-HR" sz="1500" dirty="0" err="1"/>
              <a:t>Grammar</a:t>
            </a:r>
            <a:r>
              <a:rPr lang="hr-HR" sz="1500" dirty="0"/>
              <a:t> </a:t>
            </a:r>
            <a:r>
              <a:rPr lang="hr-HR" sz="1500" dirty="0" err="1"/>
              <a:t>s</a:t>
            </a:r>
            <a:r>
              <a:rPr lang="hr-HR" sz="1500" dirty="0" err="1">
                <a:effectLst/>
              </a:rPr>
              <a:t>chool</a:t>
            </a:r>
            <a:r>
              <a:rPr lang="hr-HR" sz="1500" dirty="0">
                <a:effectLst/>
              </a:rPr>
              <a:t>, </a:t>
            </a:r>
            <a:r>
              <a:rPr lang="hr-HR" sz="1500" dirty="0" err="1">
                <a:effectLst/>
              </a:rPr>
              <a:t>enrollment</a:t>
            </a:r>
            <a:r>
              <a:rPr lang="hr-HR" sz="1500" dirty="0">
                <a:effectLst/>
              </a:rPr>
              <a:t> </a:t>
            </a:r>
            <a:r>
              <a:rPr lang="hr-HR" sz="1500" dirty="0" err="1">
                <a:effectLst/>
              </a:rPr>
              <a:t>in</a:t>
            </a:r>
            <a:r>
              <a:rPr lang="hr-HR" sz="1500" dirty="0">
                <a:effectLst/>
              </a:rPr>
              <a:t> </a:t>
            </a:r>
            <a:r>
              <a:rPr lang="hr-HR" sz="1500" dirty="0" err="1">
                <a:effectLst/>
              </a:rPr>
              <a:t>trade</a:t>
            </a:r>
            <a:r>
              <a:rPr lang="hr-HR" sz="1500" dirty="0">
                <a:effectLst/>
              </a:rPr>
              <a:t> </a:t>
            </a:r>
            <a:r>
              <a:rPr lang="hr-HR" sz="1500" dirty="0" err="1">
                <a:effectLst/>
              </a:rPr>
              <a:t>school</a:t>
            </a:r>
            <a:r>
              <a:rPr lang="hr-HR" sz="1500" dirty="0">
                <a:effectLst/>
              </a:rPr>
              <a:t>, some </a:t>
            </a:r>
            <a:r>
              <a:rPr lang="hr-HR" sz="1500" dirty="0" err="1">
                <a:effectLst/>
              </a:rPr>
              <a:t>unfortuantely</a:t>
            </a:r>
            <a:r>
              <a:rPr lang="hr-HR" sz="1500" dirty="0">
                <a:effectLst/>
              </a:rPr>
              <a:t> </a:t>
            </a:r>
            <a:r>
              <a:rPr lang="hr-HR" sz="1500" dirty="0" err="1">
                <a:effectLst/>
              </a:rPr>
              <a:t>outside</a:t>
            </a:r>
            <a:r>
              <a:rPr lang="hr-HR" sz="1500" dirty="0">
                <a:effectLst/>
              </a:rPr>
              <a:t> </a:t>
            </a:r>
            <a:r>
              <a:rPr lang="hr-HR" sz="1500" dirty="0" err="1">
                <a:effectLst/>
              </a:rPr>
              <a:t>the</a:t>
            </a:r>
            <a:r>
              <a:rPr lang="hr-HR" sz="1500" dirty="0">
                <a:effectLst/>
              </a:rPr>
              <a:t> </a:t>
            </a:r>
            <a:r>
              <a:rPr lang="hr-HR" sz="1500" dirty="0" err="1">
                <a:effectLst/>
              </a:rPr>
              <a:t>country’s</a:t>
            </a:r>
            <a:r>
              <a:rPr lang="hr-HR" sz="1500" dirty="0">
                <a:effectLst/>
              </a:rPr>
              <a:t> </a:t>
            </a:r>
            <a:r>
              <a:rPr lang="hr-HR" sz="1500" dirty="0" err="1">
                <a:effectLst/>
              </a:rPr>
              <a:t>borders</a:t>
            </a:r>
            <a:r>
              <a:rPr lang="en-US" sz="1500" dirty="0">
                <a:effectLst/>
              </a:rPr>
              <a:t>.</a:t>
            </a:r>
          </a:p>
          <a:p>
            <a:pPr indent="-228600" algn="l">
              <a:spcAft>
                <a:spcPts val="1000"/>
              </a:spcAft>
              <a:buFont typeface="Arial" panose="020B0604020202020204" pitchFamily="34" charset="0"/>
              <a:buChar char="•"/>
            </a:pPr>
            <a:endParaRPr lang="en-US" sz="1500" dirty="0">
              <a:effectLst/>
            </a:endParaRPr>
          </a:p>
          <a:p>
            <a:pPr indent="-228600" algn="l">
              <a:buFont typeface="Arial" panose="020B0604020202020204" pitchFamily="34" charset="0"/>
              <a:buChar char="•"/>
            </a:pPr>
            <a:endParaRPr lang="en-US" sz="1500" dirty="0"/>
          </a:p>
        </p:txBody>
      </p:sp>
      <p:pic>
        <p:nvPicPr>
          <p:cNvPr id="7" name="Picture 6" descr="A field of green plants with a mountain in the background&#10;&#10;Description automatically generated with medium confidence">
            <a:extLst>
              <a:ext uri="{FF2B5EF4-FFF2-40B4-BE49-F238E27FC236}">
                <a16:creationId xmlns:a16="http://schemas.microsoft.com/office/drawing/2014/main" id="{C37BE4F7-4F45-4E87-97F0-E5005F0F9C80}"/>
              </a:ext>
            </a:extLst>
          </p:cNvPr>
          <p:cNvPicPr>
            <a:picLocks noChangeAspect="1"/>
          </p:cNvPicPr>
          <p:nvPr/>
        </p:nvPicPr>
        <p:blipFill rotWithShape="1">
          <a:blip r:embed="rId2">
            <a:extLst>
              <a:ext uri="{28A0092B-C50C-407E-A947-70E740481C1C}">
                <a14:useLocalDpi xmlns:a14="http://schemas.microsoft.com/office/drawing/2010/main" val="0"/>
              </a:ext>
            </a:extLst>
          </a:blip>
          <a:srcRect t="2679" r="-3"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0" name="Title 1">
            <a:extLst>
              <a:ext uri="{FF2B5EF4-FFF2-40B4-BE49-F238E27FC236}">
                <a16:creationId xmlns:a16="http://schemas.microsoft.com/office/drawing/2014/main" id="{68A7997B-6AF9-4319-8C5A-0CA0AE2BBB6A}"/>
              </a:ext>
            </a:extLst>
          </p:cNvPr>
          <p:cNvSpPr txBox="1">
            <a:spLocks/>
          </p:cNvSpPr>
          <p:nvPr/>
        </p:nvSpPr>
        <p:spPr>
          <a:xfrm>
            <a:off x="640080" y="325368"/>
            <a:ext cx="4368602" cy="19568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endParaRPr lang="en-US" sz="4200" dirty="0"/>
          </a:p>
        </p:txBody>
      </p:sp>
    </p:spTree>
    <p:extLst>
      <p:ext uri="{BB962C8B-B14F-4D97-AF65-F5344CB8AC3E}">
        <p14:creationId xmlns:p14="http://schemas.microsoft.com/office/powerpoint/2010/main" val="3474567140"/>
      </p:ext>
    </p:extLst>
  </p:cSld>
  <p:clrMapOvr>
    <a:masterClrMapping/>
  </p:clrMapOvr>
  <mc:AlternateContent xmlns:mc="http://schemas.openxmlformats.org/markup-compatibility/2006" xmlns:p14="http://schemas.microsoft.com/office/powerpoint/2010/main">
    <mc:Choice Requires="p14">
      <p:transition spd="slow" p14:dur="1500" advTm="32231">
        <p:split orient="vert"/>
      </p:transition>
    </mc:Choice>
    <mc:Fallback xmlns="">
      <p:transition spd="slow" advTm="32231">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6">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8" name="Oval 17">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8" name="Straight Connector 2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6" name="Straight Connector 3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9DB132F-FEA0-4C3A-949C-614EED58CAD1}"/>
              </a:ext>
            </a:extLst>
          </p:cNvPr>
          <p:cNvSpPr>
            <a:spLocks noGrp="1"/>
          </p:cNvSpPr>
          <p:nvPr>
            <p:ph type="title"/>
          </p:nvPr>
        </p:nvSpPr>
        <p:spPr>
          <a:xfrm>
            <a:off x="45880" y="6147742"/>
            <a:ext cx="5071221" cy="627761"/>
          </a:xfrm>
          <a:noFill/>
        </p:spPr>
        <p:txBody>
          <a:bodyPr anchor="t">
            <a:normAutofit/>
          </a:bodyPr>
          <a:lstStyle/>
          <a:p>
            <a:pPr marL="342900" indent="-342900">
              <a:buFont typeface="Arial" panose="020B0604020202020204" pitchFamily="34" charset="0"/>
              <a:buChar char="•"/>
            </a:pPr>
            <a:r>
              <a:rPr lang="hr-HR" sz="2400" dirty="0">
                <a:solidFill>
                  <a:schemeClr val="bg1"/>
                </a:solidFill>
              </a:rPr>
              <a:t>READING ROOM AREA</a:t>
            </a:r>
            <a:endParaRPr lang="en-GB" sz="2400" dirty="0">
              <a:solidFill>
                <a:schemeClr val="bg1"/>
              </a:solidFill>
            </a:endParaRPr>
          </a:p>
        </p:txBody>
      </p:sp>
      <p:pic>
        <p:nvPicPr>
          <p:cNvPr id="4" name="Content Placeholder 3">
            <a:extLst>
              <a:ext uri="{FF2B5EF4-FFF2-40B4-BE49-F238E27FC236}">
                <a16:creationId xmlns:a16="http://schemas.microsoft.com/office/drawing/2014/main" id="{513E61D9-E369-4B20-B703-14D980712E43}"/>
              </a:ext>
            </a:extLst>
          </p:cNvPr>
          <p:cNvPicPr>
            <a:picLocks noChangeAspect="1"/>
          </p:cNvPicPr>
          <p:nvPr/>
        </p:nvPicPr>
        <p:blipFill>
          <a:blip r:embed="rId2"/>
          <a:stretch>
            <a:fillRect/>
          </a:stretch>
        </p:blipFill>
        <p:spPr>
          <a:xfrm>
            <a:off x="0" y="0"/>
            <a:ext cx="12192000" cy="6103600"/>
          </a:xfrm>
          <a:prstGeom prst="rect">
            <a:avLst/>
          </a:prstGeom>
        </p:spPr>
      </p:pic>
      <p:grpSp>
        <p:nvGrpSpPr>
          <p:cNvPr id="41" name="Group 40">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2" name="Straight Connector 41">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Oval 46">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7DA9F557-CE3D-732A-3B23-A0ECF733D3D2}"/>
              </a:ext>
            </a:extLst>
          </p:cNvPr>
          <p:cNvSpPr>
            <a:spLocks noGrp="1"/>
          </p:cNvSpPr>
          <p:nvPr>
            <p:ph idx="1"/>
          </p:nvPr>
        </p:nvSpPr>
        <p:spPr>
          <a:xfrm>
            <a:off x="5925304" y="4018143"/>
            <a:ext cx="5549111" cy="2129599"/>
          </a:xfrm>
          <a:noFill/>
        </p:spPr>
        <p:txBody>
          <a:bodyPr anchor="t">
            <a:normAutofit/>
          </a:bodyPr>
          <a:lstStyle/>
          <a:p>
            <a:endParaRPr lang="en-US" sz="1800">
              <a:solidFill>
                <a:schemeClr val="bg1"/>
              </a:solidFill>
            </a:endParaRPr>
          </a:p>
        </p:txBody>
      </p:sp>
    </p:spTree>
    <p:extLst>
      <p:ext uri="{BB962C8B-B14F-4D97-AF65-F5344CB8AC3E}">
        <p14:creationId xmlns:p14="http://schemas.microsoft.com/office/powerpoint/2010/main" val="2935302436"/>
      </p:ext>
    </p:extLst>
  </p:cSld>
  <p:clrMapOvr>
    <a:masterClrMapping/>
  </p:clrMapOvr>
  <mc:AlternateContent xmlns:mc="http://schemas.openxmlformats.org/markup-compatibility/2006" xmlns:p14="http://schemas.microsoft.com/office/powerpoint/2010/main">
    <mc:Choice Requires="p14">
      <p:transition spd="slow" p14:dur="2000" advTm="5913"/>
    </mc:Choice>
    <mc:Fallback xmlns="">
      <p:transition spd="slow" advTm="591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05451-917D-4C5D-B567-2AE5D6A66E0A}"/>
              </a:ext>
            </a:extLst>
          </p:cNvPr>
          <p:cNvSpPr>
            <a:spLocks noGrp="1"/>
          </p:cNvSpPr>
          <p:nvPr>
            <p:ph type="title"/>
          </p:nvPr>
        </p:nvSpPr>
        <p:spPr>
          <a:xfrm>
            <a:off x="156575" y="6294330"/>
            <a:ext cx="9491278" cy="367728"/>
          </a:xfrm>
        </p:spPr>
        <p:txBody>
          <a:bodyPr anchor="t">
            <a:normAutofit fontScale="90000"/>
          </a:bodyPr>
          <a:lstStyle/>
          <a:p>
            <a:r>
              <a:rPr lang="en-US" sz="2800" dirty="0">
                <a:solidFill>
                  <a:schemeClr val="bg1"/>
                </a:solidFill>
              </a:rPr>
              <a:t>VIEW OF THE ELEVATOR AND STAIRCASE FROM THE FLOOR HALL</a:t>
            </a:r>
            <a:endParaRPr lang="en-GB" sz="2800" dirty="0">
              <a:solidFill>
                <a:schemeClr val="bg1"/>
              </a:solidFill>
            </a:endParaRPr>
          </a:p>
        </p:txBody>
      </p:sp>
      <p:pic>
        <p:nvPicPr>
          <p:cNvPr id="4" name="Content Placeholder 3">
            <a:extLst>
              <a:ext uri="{FF2B5EF4-FFF2-40B4-BE49-F238E27FC236}">
                <a16:creationId xmlns:a16="http://schemas.microsoft.com/office/drawing/2014/main" id="{6F73D261-6509-4879-A084-E4EB07017458}"/>
              </a:ext>
            </a:extLst>
          </p:cNvPr>
          <p:cNvPicPr>
            <a:picLocks noChangeAspect="1"/>
          </p:cNvPicPr>
          <p:nvPr/>
        </p:nvPicPr>
        <p:blipFill>
          <a:blip r:embed="rId2"/>
          <a:stretch>
            <a:fillRect/>
          </a:stretch>
        </p:blipFill>
        <p:spPr>
          <a:xfrm>
            <a:off x="1" y="0"/>
            <a:ext cx="12192000" cy="6105699"/>
          </a:xfrm>
          <a:prstGeom prst="rect">
            <a:avLst/>
          </a:prstGeom>
        </p:spPr>
      </p:pic>
    </p:spTree>
    <p:extLst>
      <p:ext uri="{BB962C8B-B14F-4D97-AF65-F5344CB8AC3E}">
        <p14:creationId xmlns:p14="http://schemas.microsoft.com/office/powerpoint/2010/main" val="441054521"/>
      </p:ext>
    </p:extLst>
  </p:cSld>
  <p:clrMapOvr>
    <a:masterClrMapping/>
  </p:clrMapOvr>
  <mc:AlternateContent xmlns:mc="http://schemas.openxmlformats.org/markup-compatibility/2006" xmlns:p14="http://schemas.microsoft.com/office/powerpoint/2010/main">
    <mc:Choice Requires="p14">
      <p:transition spd="slow" p14:dur="2000" advTm="7170"/>
    </mc:Choice>
    <mc:Fallback xmlns="">
      <p:transition spd="slow" advTm="717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2C1A449-9B6F-445A-974D-EC0E213E894D}"/>
              </a:ext>
            </a:extLst>
          </p:cNvPr>
          <p:cNvPicPr>
            <a:picLocks noGrp="1" noChangeAspect="1"/>
          </p:cNvPicPr>
          <p:nvPr>
            <p:ph idx="1"/>
          </p:nvPr>
        </p:nvPicPr>
        <p:blipFill rotWithShape="1">
          <a:blip r:embed="rId2"/>
          <a:srcRect t="19"/>
          <a:stretch/>
        </p:blipFill>
        <p:spPr>
          <a:xfrm>
            <a:off x="20" y="0"/>
            <a:ext cx="12191980" cy="6081386"/>
          </a:xfrm>
          <a:prstGeom prst="rect">
            <a:avLst/>
          </a:prstGeom>
        </p:spPr>
      </p:pic>
      <p:sp>
        <p:nvSpPr>
          <p:cNvPr id="6" name="TextBox 5">
            <a:extLst>
              <a:ext uri="{FF2B5EF4-FFF2-40B4-BE49-F238E27FC236}">
                <a16:creationId xmlns:a16="http://schemas.microsoft.com/office/drawing/2014/main" id="{C42E7CD8-BD75-4887-AFE1-DFCE8B096EA7}"/>
              </a:ext>
            </a:extLst>
          </p:cNvPr>
          <p:cNvSpPr txBox="1"/>
          <p:nvPr/>
        </p:nvSpPr>
        <p:spPr>
          <a:xfrm>
            <a:off x="0" y="6081386"/>
            <a:ext cx="7035282" cy="64633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t>VIEW FROM THE FLOOR </a:t>
            </a:r>
            <a:r>
              <a:rPr lang="hr-HR" dirty="0"/>
              <a:t>HALL</a:t>
            </a:r>
            <a:r>
              <a:rPr lang="en-US" dirty="0"/>
              <a:t> TO THE CORRIDOR AND ENTRANCE</a:t>
            </a:r>
            <a:r>
              <a:rPr lang="hr-HR" dirty="0"/>
              <a:t>S</a:t>
            </a:r>
            <a:r>
              <a:rPr lang="en-US" dirty="0"/>
              <a:t> TO THE T</a:t>
            </a:r>
            <a:r>
              <a:rPr lang="hr-HR" dirty="0"/>
              <a:t>RIPLE</a:t>
            </a:r>
            <a:r>
              <a:rPr lang="en-US" dirty="0"/>
              <a:t> ROOMS WITH BATHROOMS</a:t>
            </a:r>
            <a:endParaRPr lang="en-GB" dirty="0"/>
          </a:p>
        </p:txBody>
      </p:sp>
    </p:spTree>
    <p:extLst>
      <p:ext uri="{BB962C8B-B14F-4D97-AF65-F5344CB8AC3E}">
        <p14:creationId xmlns:p14="http://schemas.microsoft.com/office/powerpoint/2010/main" val="2335149730"/>
      </p:ext>
    </p:extLst>
  </p:cSld>
  <p:clrMapOvr>
    <a:masterClrMapping/>
  </p:clrMapOvr>
  <mc:AlternateContent xmlns:mc="http://schemas.openxmlformats.org/markup-compatibility/2006" xmlns:p14="http://schemas.microsoft.com/office/powerpoint/2010/main">
    <mc:Choice Requires="p14">
      <p:transition spd="slow" p14:dur="2000" advTm="10483"/>
    </mc:Choice>
    <mc:Fallback xmlns="">
      <p:transition spd="slow" advTm="1048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E4CD7DB-A58E-4F2E-8173-DBE5FAFA176E}"/>
              </a:ext>
            </a:extLst>
          </p:cNvPr>
          <p:cNvPicPr>
            <a:picLocks noGrp="1" noChangeAspect="1"/>
          </p:cNvPicPr>
          <p:nvPr>
            <p:ph idx="1"/>
          </p:nvPr>
        </p:nvPicPr>
        <p:blipFill rotWithShape="1">
          <a:blip r:embed="rId2"/>
          <a:srcRect t="19"/>
          <a:stretch/>
        </p:blipFill>
        <p:spPr>
          <a:xfrm>
            <a:off x="0" y="-1"/>
            <a:ext cx="12188953" cy="6211669"/>
          </a:xfrm>
          <a:prstGeom prst="rect">
            <a:avLst/>
          </a:prstGeom>
        </p:spPr>
      </p:pic>
      <p:sp>
        <p:nvSpPr>
          <p:cNvPr id="69" name="TextBox 5">
            <a:extLst>
              <a:ext uri="{FF2B5EF4-FFF2-40B4-BE49-F238E27FC236}">
                <a16:creationId xmlns:a16="http://schemas.microsoft.com/office/drawing/2014/main" id="{13C0408C-4187-4FF4-8F66-455A0E5469EA}"/>
              </a:ext>
            </a:extLst>
          </p:cNvPr>
          <p:cNvSpPr txBox="1"/>
          <p:nvPr/>
        </p:nvSpPr>
        <p:spPr>
          <a:xfrm>
            <a:off x="-62632" y="6211669"/>
            <a:ext cx="11655469" cy="36933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t>VIEW FROM THE T</a:t>
            </a:r>
            <a:r>
              <a:rPr lang="hr-HR" dirty="0"/>
              <a:t>RIPLE</a:t>
            </a:r>
            <a:r>
              <a:rPr lang="en-US" dirty="0"/>
              <a:t> ROOM TOWARDS THE BATHROOM AND THE HALLWAY WITH A WARDROBE</a:t>
            </a:r>
            <a:endParaRPr lang="en-GB" dirty="0"/>
          </a:p>
        </p:txBody>
      </p:sp>
    </p:spTree>
    <p:extLst>
      <p:ext uri="{BB962C8B-B14F-4D97-AF65-F5344CB8AC3E}">
        <p14:creationId xmlns:p14="http://schemas.microsoft.com/office/powerpoint/2010/main" val="3748137606"/>
      </p:ext>
    </p:extLst>
  </p:cSld>
  <p:clrMapOvr>
    <a:masterClrMapping/>
  </p:clrMapOvr>
  <mc:AlternateContent xmlns:mc="http://schemas.openxmlformats.org/markup-compatibility/2006" xmlns:p14="http://schemas.microsoft.com/office/powerpoint/2010/main">
    <mc:Choice Requires="p14">
      <p:transition spd="slow" p14:dur="2000" advTm="10635"/>
    </mc:Choice>
    <mc:Fallback xmlns="">
      <p:transition spd="slow" advTm="1063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5268-80CE-4037-9A3D-58F15EA8F7E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86B6F43A-1ED4-49C7-8A18-9CC632A777A5}"/>
              </a:ext>
            </a:extLst>
          </p:cNvPr>
          <p:cNvPicPr>
            <a:picLocks noGrp="1" noChangeAspect="1"/>
          </p:cNvPicPr>
          <p:nvPr>
            <p:ph idx="1"/>
          </p:nvPr>
        </p:nvPicPr>
        <p:blipFill>
          <a:blip r:embed="rId2"/>
          <a:stretch>
            <a:fillRect/>
          </a:stretch>
        </p:blipFill>
        <p:spPr>
          <a:xfrm>
            <a:off x="0" y="1"/>
            <a:ext cx="12192000" cy="6348152"/>
          </a:xfrm>
          <a:prstGeom prst="rect">
            <a:avLst/>
          </a:prstGeom>
        </p:spPr>
      </p:pic>
      <p:sp>
        <p:nvSpPr>
          <p:cNvPr id="6" name="TextBox 5">
            <a:extLst>
              <a:ext uri="{FF2B5EF4-FFF2-40B4-BE49-F238E27FC236}">
                <a16:creationId xmlns:a16="http://schemas.microsoft.com/office/drawing/2014/main" id="{460B6C57-9444-43A4-B1C5-EAFD3B84F9BD}"/>
              </a:ext>
            </a:extLst>
          </p:cNvPr>
          <p:cNvSpPr txBox="1"/>
          <p:nvPr/>
        </p:nvSpPr>
        <p:spPr>
          <a:xfrm>
            <a:off x="-1044" y="6407834"/>
            <a:ext cx="6097044" cy="369332"/>
          </a:xfrm>
          <a:prstGeom prst="rect">
            <a:avLst/>
          </a:prstGeom>
          <a:noFill/>
        </p:spPr>
        <p:txBody>
          <a:bodyPr wrap="square">
            <a:spAutoFit/>
          </a:bodyPr>
          <a:lstStyle/>
          <a:p>
            <a:pPr marL="285750" indent="-285750">
              <a:buFont typeface="Arial" panose="020B0604020202020204" pitchFamily="34" charset="0"/>
              <a:buChar char="•"/>
            </a:pPr>
            <a:r>
              <a:rPr lang="pl-PL" dirty="0"/>
              <a:t>THE UPSTAIRS APARTMENT KITCHEN AND LIVING ROOM </a:t>
            </a:r>
            <a:endParaRPr lang="en-GB" dirty="0"/>
          </a:p>
        </p:txBody>
      </p:sp>
    </p:spTree>
    <p:extLst>
      <p:ext uri="{BB962C8B-B14F-4D97-AF65-F5344CB8AC3E}">
        <p14:creationId xmlns:p14="http://schemas.microsoft.com/office/powerpoint/2010/main" val="1513653614"/>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30C7DE4-75E6-407E-B098-17E6754866CA}"/>
              </a:ext>
            </a:extLst>
          </p:cNvPr>
          <p:cNvPicPr>
            <a:picLocks noGrp="1" noChangeAspect="1"/>
          </p:cNvPicPr>
          <p:nvPr>
            <p:ph idx="1"/>
          </p:nvPr>
        </p:nvPicPr>
        <p:blipFill rotWithShape="1">
          <a:blip r:embed="rId2"/>
          <a:srcRect t="19"/>
          <a:stretch/>
        </p:blipFill>
        <p:spPr>
          <a:xfrm>
            <a:off x="20" y="0"/>
            <a:ext cx="12191980" cy="6286784"/>
          </a:xfrm>
          <a:prstGeom prst="rect">
            <a:avLst/>
          </a:prstGeom>
        </p:spPr>
      </p:pic>
      <p:sp>
        <p:nvSpPr>
          <p:cNvPr id="6" name="TextBox 5">
            <a:extLst>
              <a:ext uri="{FF2B5EF4-FFF2-40B4-BE49-F238E27FC236}">
                <a16:creationId xmlns:a16="http://schemas.microsoft.com/office/drawing/2014/main" id="{2F455BCE-6A7A-44DB-A269-7CDBAD9B0B62}"/>
              </a:ext>
            </a:extLst>
          </p:cNvPr>
          <p:cNvSpPr txBox="1"/>
          <p:nvPr/>
        </p:nvSpPr>
        <p:spPr>
          <a:xfrm>
            <a:off x="167952" y="6387726"/>
            <a:ext cx="6097044" cy="36933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solidFill>
                  <a:schemeClr val="bg1"/>
                </a:solidFill>
              </a:rPr>
              <a:t>THE UPSTAIRS APARTMENT</a:t>
            </a:r>
            <a:r>
              <a:rPr lang="hr-HR" dirty="0">
                <a:solidFill>
                  <a:schemeClr val="bg1"/>
                </a:solidFill>
              </a:rPr>
              <a:t> </a:t>
            </a:r>
            <a:r>
              <a:rPr lang="en-US" dirty="0">
                <a:solidFill>
                  <a:schemeClr val="bg1"/>
                </a:solidFill>
              </a:rPr>
              <a:t>KITCHEN AND LIVING ROOM </a:t>
            </a:r>
          </a:p>
        </p:txBody>
      </p:sp>
    </p:spTree>
    <p:extLst>
      <p:ext uri="{BB962C8B-B14F-4D97-AF65-F5344CB8AC3E}">
        <p14:creationId xmlns:p14="http://schemas.microsoft.com/office/powerpoint/2010/main" val="1071996864"/>
      </p:ext>
    </p:extLst>
  </p:cSld>
  <p:clrMapOvr>
    <a:masterClrMapping/>
  </p:clrMapOvr>
  <mc:AlternateContent xmlns:mc="http://schemas.openxmlformats.org/markup-compatibility/2006" xmlns:p14="http://schemas.microsoft.com/office/powerpoint/2010/main">
    <mc:Choice Requires="p14">
      <p:transition spd="slow" p14:dur="2000" advTm="8777"/>
    </mc:Choice>
    <mc:Fallback xmlns="">
      <p:transition spd="slow" advTm="877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B8DF-92DC-493D-98D2-9D31F89BAA4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03D8675-014D-4303-B8F6-A843B7964DC8}"/>
              </a:ext>
            </a:extLst>
          </p:cNvPr>
          <p:cNvPicPr>
            <a:picLocks noGrp="1" noChangeAspect="1"/>
          </p:cNvPicPr>
          <p:nvPr>
            <p:ph idx="1"/>
          </p:nvPr>
        </p:nvPicPr>
        <p:blipFill>
          <a:blip r:embed="rId2"/>
          <a:stretch>
            <a:fillRect/>
          </a:stretch>
        </p:blipFill>
        <p:spPr>
          <a:xfrm>
            <a:off x="-3094" y="0"/>
            <a:ext cx="12195093" cy="6167384"/>
          </a:xfrm>
          <a:prstGeom prst="rect">
            <a:avLst/>
          </a:prstGeom>
          <a:noFill/>
        </p:spPr>
      </p:pic>
      <p:sp>
        <p:nvSpPr>
          <p:cNvPr id="6" name="TextBox 5">
            <a:extLst>
              <a:ext uri="{FF2B5EF4-FFF2-40B4-BE49-F238E27FC236}">
                <a16:creationId xmlns:a16="http://schemas.microsoft.com/office/drawing/2014/main" id="{C9997A2A-616E-4E26-9E19-0D6957768503}"/>
              </a:ext>
            </a:extLst>
          </p:cNvPr>
          <p:cNvSpPr txBox="1"/>
          <p:nvPr/>
        </p:nvSpPr>
        <p:spPr>
          <a:xfrm>
            <a:off x="-3094" y="6167384"/>
            <a:ext cx="6096000" cy="369332"/>
          </a:xfrm>
          <a:prstGeom prst="rect">
            <a:avLst/>
          </a:prstGeom>
          <a:noFill/>
          <a:ln>
            <a:noFill/>
          </a:ln>
        </p:spPr>
        <p:txBody>
          <a:bodyPr wrap="square">
            <a:spAutoFit/>
          </a:bodyPr>
          <a:lstStyle/>
          <a:p>
            <a:pPr marL="285750" indent="-285750">
              <a:buFont typeface="Arial" panose="020B0604020202020204" pitchFamily="34" charset="0"/>
              <a:buChar char="•"/>
            </a:pPr>
            <a:r>
              <a:rPr lang="hr-HR" dirty="0"/>
              <a:t>THE UPSTAIRS APARTMENT ROOM</a:t>
            </a:r>
            <a:endParaRPr lang="en-GB" dirty="0"/>
          </a:p>
        </p:txBody>
      </p:sp>
    </p:spTree>
    <p:extLst>
      <p:ext uri="{BB962C8B-B14F-4D97-AF65-F5344CB8AC3E}">
        <p14:creationId xmlns:p14="http://schemas.microsoft.com/office/powerpoint/2010/main" val="195757478"/>
      </p:ext>
    </p:extLst>
  </p:cSld>
  <p:clrMapOvr>
    <a:masterClrMapping/>
  </p:clrMapOvr>
  <mc:AlternateContent xmlns:mc="http://schemas.openxmlformats.org/markup-compatibility/2006" xmlns:p14="http://schemas.microsoft.com/office/powerpoint/2010/main">
    <mc:Choice Requires="p14">
      <p:transition spd="slow" p14:dur="2000" advTm="8323"/>
    </mc:Choice>
    <mc:Fallback xmlns="">
      <p:transition spd="slow" advTm="832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D9FEADC8-9A68-460A-989F-C16053E58979}"/>
              </a:ext>
            </a:extLst>
          </p:cNvPr>
          <p:cNvPicPr>
            <a:picLocks noGrp="1" noChangeAspect="1"/>
          </p:cNvPicPr>
          <p:nvPr>
            <p:ph idx="1"/>
          </p:nvPr>
        </p:nvPicPr>
        <p:blipFill rotWithShape="1">
          <a:blip r:embed="rId2"/>
          <a:srcRect b="19"/>
          <a:stretch/>
        </p:blipFill>
        <p:spPr>
          <a:xfrm>
            <a:off x="20" y="1282"/>
            <a:ext cx="12191980" cy="6247118"/>
          </a:xfrm>
          <a:prstGeom prst="rect">
            <a:avLst/>
          </a:prstGeom>
        </p:spPr>
      </p:pic>
      <p:sp>
        <p:nvSpPr>
          <p:cNvPr id="6" name="TextBox 5">
            <a:extLst>
              <a:ext uri="{FF2B5EF4-FFF2-40B4-BE49-F238E27FC236}">
                <a16:creationId xmlns:a16="http://schemas.microsoft.com/office/drawing/2014/main" id="{48E88949-CD6F-4199-94A9-CBC2DFF23045}"/>
              </a:ext>
            </a:extLst>
          </p:cNvPr>
          <p:cNvSpPr txBox="1"/>
          <p:nvPr/>
        </p:nvSpPr>
        <p:spPr>
          <a:xfrm>
            <a:off x="0" y="6368534"/>
            <a:ext cx="6096000" cy="369332"/>
          </a:xfrm>
          <a:prstGeom prst="rect">
            <a:avLst/>
          </a:prstGeom>
          <a:noFill/>
        </p:spPr>
        <p:txBody>
          <a:bodyPr wrap="square">
            <a:spAutoFit/>
          </a:bodyPr>
          <a:lstStyle/>
          <a:p>
            <a:pPr marL="285750" indent="-285750">
              <a:spcAft>
                <a:spcPts val="600"/>
              </a:spcAft>
              <a:buFont typeface="Arial" panose="020B0604020202020204" pitchFamily="34" charset="0"/>
              <a:buChar char="•"/>
            </a:pPr>
            <a:r>
              <a:rPr lang="hr-HR" dirty="0">
                <a:solidFill>
                  <a:schemeClr val="bg1"/>
                </a:solidFill>
              </a:rPr>
              <a:t>THE UPSTAIRS APARTMENT ROOM</a:t>
            </a:r>
            <a:endParaRPr lang="en-GB" dirty="0">
              <a:solidFill>
                <a:schemeClr val="bg1"/>
              </a:solidFill>
            </a:endParaRPr>
          </a:p>
        </p:txBody>
      </p:sp>
    </p:spTree>
    <p:extLst>
      <p:ext uri="{BB962C8B-B14F-4D97-AF65-F5344CB8AC3E}">
        <p14:creationId xmlns:p14="http://schemas.microsoft.com/office/powerpoint/2010/main" val="2085872508"/>
      </p:ext>
    </p:extLst>
  </p:cSld>
  <p:clrMapOvr>
    <a:masterClrMapping/>
  </p:clrMapOvr>
  <mc:AlternateContent xmlns:mc="http://schemas.openxmlformats.org/markup-compatibility/2006" xmlns:p14="http://schemas.microsoft.com/office/powerpoint/2010/main">
    <mc:Choice Requires="p14">
      <p:transition spd="slow" p14:dur="2000" advTm="6310"/>
    </mc:Choice>
    <mc:Fallback xmlns="">
      <p:transition spd="slow" advTm="631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36F9873-642F-4EB5-9636-7DE2F9F95D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8" name="Oval 17">
              <a:extLst>
                <a:ext uri="{FF2B5EF4-FFF2-40B4-BE49-F238E27FC236}">
                  <a16:creationId xmlns:a16="http://schemas.microsoft.com/office/drawing/2014/main" id="{CF8B8011-BF73-4693-BD76-BCF02A842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329488-C25D-4C7C-814F-CEBFD5E7C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8D62A5-CA80-455B-8BF4-09BA31DC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320F636-F7FE-493A-AF45-D9E22016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CFAE76A-3CE9-4AC3-9975-186C6B3EE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D2D7409-1AC7-4A0F-B79D-1664128FB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9A1E3-2A62-493E-ABDC-96120B1A7DEA}"/>
              </a:ext>
            </a:extLst>
          </p:cNvPr>
          <p:cNvSpPr>
            <a:spLocks noGrp="1"/>
          </p:cNvSpPr>
          <p:nvPr>
            <p:ph type="title"/>
          </p:nvPr>
        </p:nvSpPr>
        <p:spPr>
          <a:xfrm>
            <a:off x="630935" y="630936"/>
            <a:ext cx="5330275" cy="1951075"/>
          </a:xfrm>
          <a:noFill/>
        </p:spPr>
        <p:txBody>
          <a:bodyPr anchor="t">
            <a:normAutofit/>
          </a:bodyPr>
          <a:lstStyle/>
          <a:p>
            <a:endParaRPr lang="en-GB" sz="4800">
              <a:solidFill>
                <a:schemeClr val="bg1"/>
              </a:solidFill>
            </a:endParaRPr>
          </a:p>
        </p:txBody>
      </p:sp>
      <p:sp>
        <p:nvSpPr>
          <p:cNvPr id="10" name="Content Placeholder 9">
            <a:extLst>
              <a:ext uri="{FF2B5EF4-FFF2-40B4-BE49-F238E27FC236}">
                <a16:creationId xmlns:a16="http://schemas.microsoft.com/office/drawing/2014/main" id="{19E4CF70-C57B-BB1E-1848-AEF238F60056}"/>
              </a:ext>
            </a:extLst>
          </p:cNvPr>
          <p:cNvSpPr>
            <a:spLocks noGrp="1"/>
          </p:cNvSpPr>
          <p:nvPr>
            <p:ph idx="1"/>
          </p:nvPr>
        </p:nvSpPr>
        <p:spPr>
          <a:xfrm>
            <a:off x="0" y="5822035"/>
            <a:ext cx="8509518" cy="1951087"/>
          </a:xfrm>
          <a:noFill/>
        </p:spPr>
        <p:txBody>
          <a:bodyPr anchor="t">
            <a:normAutofit/>
          </a:bodyPr>
          <a:lstStyle/>
          <a:p>
            <a:pPr marL="0" indent="0">
              <a:buNone/>
            </a:pPr>
            <a:r>
              <a:rPr lang="hr-HR" sz="1800" dirty="0">
                <a:solidFill>
                  <a:schemeClr val="bg1"/>
                </a:solidFill>
              </a:rPr>
              <a:t>VIEW FROM THE ROAD TO THE BUILDING ENTRANCE AND THE SOUTH-EASTERN FACADE</a:t>
            </a:r>
            <a:endParaRPr lang="en-US" sz="1800" dirty="0">
              <a:solidFill>
                <a:schemeClr val="bg1"/>
              </a:solidFill>
            </a:endParaRPr>
          </a:p>
        </p:txBody>
      </p:sp>
      <p:sp>
        <p:nvSpPr>
          <p:cNvPr id="27" name="Rectangle 2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6" name="Straight Connector 3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a:extLst>
              <a:ext uri="{FF2B5EF4-FFF2-40B4-BE49-F238E27FC236}">
                <a16:creationId xmlns:a16="http://schemas.microsoft.com/office/drawing/2014/main" id="{0F465251-96D8-4238-850B-874CFC9810FA}"/>
              </a:ext>
            </a:extLst>
          </p:cNvPr>
          <p:cNvPicPr>
            <a:picLocks noChangeAspect="1"/>
          </p:cNvPicPr>
          <p:nvPr/>
        </p:nvPicPr>
        <p:blipFill>
          <a:blip r:embed="rId3"/>
          <a:stretch>
            <a:fillRect/>
          </a:stretch>
        </p:blipFill>
        <p:spPr>
          <a:xfrm>
            <a:off x="0" y="16493"/>
            <a:ext cx="12188952" cy="5739014"/>
          </a:xfrm>
          <a:prstGeom prst="rect">
            <a:avLst/>
          </a:prstGeom>
        </p:spPr>
      </p:pic>
      <p:grpSp>
        <p:nvGrpSpPr>
          <p:cNvPr id="41" name="Group 4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3" y="2900856"/>
            <a:ext cx="304800" cy="429768"/>
            <a:chOff x="215328" y="-46937"/>
            <a:chExt cx="304800" cy="2773841"/>
          </a:xfrm>
        </p:grpSpPr>
        <p:cxnSp>
          <p:nvCxnSpPr>
            <p:cNvPr id="42" name="Straight Connector 4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80806071"/>
      </p:ext>
    </p:extLst>
  </p:cSld>
  <p:clrMapOvr>
    <a:masterClrMapping/>
  </p:clrMapOvr>
  <mc:AlternateContent xmlns:mc="http://schemas.openxmlformats.org/markup-compatibility/2006" xmlns:p14="http://schemas.microsoft.com/office/powerpoint/2010/main">
    <mc:Choice Requires="p14">
      <p:transition spd="slow" p14:dur="2000" advTm="7761"/>
    </mc:Choice>
    <mc:Fallback xmlns="">
      <p:transition spd="slow" advTm="7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7B7538-74BB-4784-A287-25348F2A4D5F}"/>
              </a:ext>
            </a:extLst>
          </p:cNvPr>
          <p:cNvSpPr>
            <a:spLocks noGrp="1"/>
          </p:cNvSpPr>
          <p:nvPr>
            <p:ph type="title"/>
          </p:nvPr>
        </p:nvSpPr>
        <p:spPr/>
        <p:txBody>
          <a:bodyPr/>
          <a:lstStyle/>
          <a:p>
            <a:r>
              <a:rPr lang="hr-HR" dirty="0" err="1"/>
              <a:t>Estimated</a:t>
            </a:r>
            <a:r>
              <a:rPr lang="hr-HR" dirty="0"/>
              <a:t> </a:t>
            </a:r>
            <a:r>
              <a:rPr lang="hr-HR" dirty="0" err="1"/>
              <a:t>construction</a:t>
            </a:r>
            <a:r>
              <a:rPr lang="hr-HR" dirty="0"/>
              <a:t> </a:t>
            </a:r>
            <a:r>
              <a:rPr lang="hr-HR" dirty="0" err="1"/>
              <a:t>costs</a:t>
            </a:r>
            <a:r>
              <a:rPr lang="hr-HR" dirty="0"/>
              <a:t>:</a:t>
            </a:r>
          </a:p>
        </p:txBody>
      </p:sp>
      <p:sp>
        <p:nvSpPr>
          <p:cNvPr id="3" name="Rezervirano mjesto sadržaja 2">
            <a:extLst>
              <a:ext uri="{FF2B5EF4-FFF2-40B4-BE49-F238E27FC236}">
                <a16:creationId xmlns:a16="http://schemas.microsoft.com/office/drawing/2014/main" id="{C459C18C-1DEF-42D3-907B-10C102D5C3BB}"/>
              </a:ext>
            </a:extLst>
          </p:cNvPr>
          <p:cNvSpPr>
            <a:spLocks noGrp="1"/>
          </p:cNvSpPr>
          <p:nvPr>
            <p:ph idx="1"/>
          </p:nvPr>
        </p:nvSpPr>
        <p:spPr>
          <a:xfrm>
            <a:off x="838200" y="2446866"/>
            <a:ext cx="10515600" cy="3395133"/>
          </a:xfrm>
        </p:spPr>
        <p:txBody>
          <a:bodyPr/>
          <a:lstStyle/>
          <a:p>
            <a:r>
              <a:rPr lang="hr-HR" dirty="0" err="1"/>
              <a:t>The</a:t>
            </a:r>
            <a:r>
              <a:rPr lang="hr-HR" dirty="0"/>
              <a:t> </a:t>
            </a:r>
            <a:r>
              <a:rPr lang="hr-HR" dirty="0" err="1"/>
              <a:t>gross</a:t>
            </a:r>
            <a:r>
              <a:rPr lang="hr-HR" dirty="0"/>
              <a:t> </a:t>
            </a:r>
            <a:r>
              <a:rPr lang="hr-HR" dirty="0" err="1"/>
              <a:t>area</a:t>
            </a:r>
            <a:r>
              <a:rPr lang="hr-HR" dirty="0"/>
              <a:t> </a:t>
            </a:r>
            <a:r>
              <a:rPr lang="hr-HR" dirty="0" err="1"/>
              <a:t>of</a:t>
            </a:r>
            <a:r>
              <a:rPr lang="hr-HR" dirty="0"/>
              <a:t> </a:t>
            </a:r>
            <a:r>
              <a:rPr lang="hr-HR" dirty="0" err="1"/>
              <a:t>the</a:t>
            </a:r>
            <a:r>
              <a:rPr lang="hr-HR" dirty="0"/>
              <a:t> </a:t>
            </a:r>
            <a:r>
              <a:rPr lang="hr-HR" dirty="0" err="1"/>
              <a:t>building</a:t>
            </a:r>
            <a:r>
              <a:rPr lang="hr-HR" dirty="0"/>
              <a:t> is 800,00 m²</a:t>
            </a:r>
          </a:p>
          <a:p>
            <a:r>
              <a:rPr lang="hr-HR" dirty="0" err="1"/>
              <a:t>The</a:t>
            </a:r>
            <a:r>
              <a:rPr lang="hr-HR" dirty="0"/>
              <a:t> </a:t>
            </a:r>
            <a:r>
              <a:rPr lang="hr-HR" dirty="0" err="1"/>
              <a:t>estimated</a:t>
            </a:r>
            <a:r>
              <a:rPr lang="hr-HR" dirty="0"/>
              <a:t> </a:t>
            </a:r>
            <a:r>
              <a:rPr lang="hr-HR" dirty="0" err="1"/>
              <a:t>value</a:t>
            </a:r>
            <a:r>
              <a:rPr lang="hr-HR" dirty="0"/>
              <a:t> </a:t>
            </a:r>
            <a:r>
              <a:rPr lang="hr-HR" dirty="0" err="1"/>
              <a:t>of</a:t>
            </a:r>
            <a:r>
              <a:rPr lang="hr-HR" dirty="0"/>
              <a:t> </a:t>
            </a:r>
            <a:r>
              <a:rPr lang="hr-HR" dirty="0" err="1"/>
              <a:t>constuction</a:t>
            </a:r>
            <a:r>
              <a:rPr lang="hr-HR" dirty="0"/>
              <a:t> per m² is </a:t>
            </a:r>
            <a:r>
              <a:rPr lang="hr-HR" dirty="0" err="1"/>
              <a:t>approx</a:t>
            </a:r>
            <a:r>
              <a:rPr lang="hr-HR" dirty="0"/>
              <a:t>. 900,00 €.</a:t>
            </a:r>
          </a:p>
          <a:p>
            <a:r>
              <a:rPr lang="hr-HR" dirty="0" err="1"/>
              <a:t>The</a:t>
            </a:r>
            <a:r>
              <a:rPr lang="hr-HR" dirty="0"/>
              <a:t> total </a:t>
            </a:r>
            <a:r>
              <a:rPr lang="hr-HR" dirty="0" err="1"/>
              <a:t>value</a:t>
            </a:r>
            <a:r>
              <a:rPr lang="hr-HR" dirty="0"/>
              <a:t> </a:t>
            </a:r>
            <a:r>
              <a:rPr lang="hr-HR" dirty="0" err="1"/>
              <a:t>of</a:t>
            </a:r>
            <a:r>
              <a:rPr lang="hr-HR" dirty="0"/>
              <a:t> </a:t>
            </a:r>
            <a:r>
              <a:rPr lang="hr-HR" dirty="0" err="1"/>
              <a:t>infrastructure</a:t>
            </a:r>
            <a:r>
              <a:rPr lang="hr-HR" dirty="0"/>
              <a:t> </a:t>
            </a:r>
            <a:r>
              <a:rPr lang="hr-HR" dirty="0" err="1"/>
              <a:t>works</a:t>
            </a:r>
            <a:r>
              <a:rPr lang="hr-HR" dirty="0"/>
              <a:t> </a:t>
            </a:r>
            <a:r>
              <a:rPr lang="hr-HR" dirty="0" err="1"/>
              <a:t>amounts</a:t>
            </a:r>
            <a:r>
              <a:rPr lang="hr-HR" dirty="0"/>
              <a:t> to 720.000,00 €.</a:t>
            </a:r>
          </a:p>
          <a:p>
            <a:endParaRPr lang="hr-HR" dirty="0"/>
          </a:p>
        </p:txBody>
      </p:sp>
    </p:spTree>
    <p:extLst>
      <p:ext uri="{BB962C8B-B14F-4D97-AF65-F5344CB8AC3E}">
        <p14:creationId xmlns:p14="http://schemas.microsoft.com/office/powerpoint/2010/main" val="184964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B7D-3736-465A-B01C-8D26D61D6BED}"/>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5973B78-121F-407A-816D-E524CC4BB80C}"/>
              </a:ext>
            </a:extLst>
          </p:cNvPr>
          <p:cNvSpPr>
            <a:spLocks noGrp="1"/>
          </p:cNvSpPr>
          <p:nvPr>
            <p:ph idx="1"/>
          </p:nvPr>
        </p:nvSpPr>
        <p:spPr/>
        <p:txBody>
          <a:bodyPr/>
          <a:lstStyle/>
          <a:p>
            <a:endParaRPr lang="en-GB" dirty="0"/>
          </a:p>
          <a:p>
            <a:r>
              <a:rPr lang="hr-HR" dirty="0" err="1"/>
              <a:t>Location</a:t>
            </a:r>
            <a:endParaRPr lang="en-GB" dirty="0"/>
          </a:p>
        </p:txBody>
      </p:sp>
      <p:pic>
        <p:nvPicPr>
          <p:cNvPr id="4" name="Picture 3">
            <a:extLst>
              <a:ext uri="{FF2B5EF4-FFF2-40B4-BE49-F238E27FC236}">
                <a16:creationId xmlns:a16="http://schemas.microsoft.com/office/drawing/2014/main" id="{2B69B0AC-FD42-42DB-BD5C-CDCE7578E9A3}"/>
              </a:ext>
            </a:extLst>
          </p:cNvPr>
          <p:cNvPicPr>
            <a:picLocks noChangeAspect="1"/>
          </p:cNvPicPr>
          <p:nvPr/>
        </p:nvPicPr>
        <p:blipFill rotWithShape="1">
          <a:blip r:embed="rId2"/>
          <a:srcRect t="14091" b="4405"/>
          <a:stretch/>
        </p:blipFill>
        <p:spPr>
          <a:xfrm>
            <a:off x="1076501" y="2194560"/>
            <a:ext cx="9849942" cy="3982403"/>
          </a:xfrm>
          <a:prstGeom prst="rect">
            <a:avLst/>
          </a:prstGeom>
        </p:spPr>
      </p:pic>
    </p:spTree>
    <p:extLst>
      <p:ext uri="{BB962C8B-B14F-4D97-AF65-F5344CB8AC3E}">
        <p14:creationId xmlns:p14="http://schemas.microsoft.com/office/powerpoint/2010/main" val="1005876249"/>
      </p:ext>
    </p:extLst>
  </p:cSld>
  <p:clrMapOvr>
    <a:masterClrMapping/>
  </p:clrMapOvr>
  <mc:AlternateContent xmlns:mc="http://schemas.openxmlformats.org/markup-compatibility/2006" xmlns:p14="http://schemas.microsoft.com/office/powerpoint/2010/main">
    <mc:Choice Requires="p14">
      <p:transition p14:dur="0" advTm="5212"/>
    </mc:Choice>
    <mc:Fallback xmlns="">
      <p:transition advTm="521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64CE02E-4C26-4119-B2C7-D3531B9D8AC1}"/>
              </a:ext>
            </a:extLst>
          </p:cNvPr>
          <p:cNvGrpSpPr/>
          <p:nvPr/>
        </p:nvGrpSpPr>
        <p:grpSpPr>
          <a:xfrm>
            <a:off x="701660" y="827976"/>
            <a:ext cx="10025063" cy="4054417"/>
            <a:chOff x="642937" y="752475"/>
            <a:chExt cx="9239251" cy="5351463"/>
          </a:xfrm>
        </p:grpSpPr>
        <p:pic>
          <p:nvPicPr>
            <p:cNvPr id="4" name="Picture 3" descr="A building in a grassy area&#10;&#10;Description automatically generated with low confidence">
              <a:extLst>
                <a:ext uri="{FF2B5EF4-FFF2-40B4-BE49-F238E27FC236}">
                  <a16:creationId xmlns:a16="http://schemas.microsoft.com/office/drawing/2014/main" id="{899895D8-C078-499B-9DD6-1AB965B5CB9F}"/>
                </a:ext>
              </a:extLst>
            </p:cNvPr>
            <p:cNvPicPr/>
            <p:nvPr/>
          </p:nvPicPr>
          <p:blipFill>
            <a:blip r:embed="rId2" cstate="print"/>
            <a:srcRect/>
            <a:stretch>
              <a:fillRect/>
            </a:stretch>
          </p:blipFill>
          <p:spPr bwMode="auto">
            <a:xfrm>
              <a:off x="642937" y="752475"/>
              <a:ext cx="2532063" cy="3398838"/>
            </a:xfrm>
            <a:prstGeom prst="rect">
              <a:avLst/>
            </a:prstGeom>
          </p:spPr>
        </p:pic>
        <p:pic>
          <p:nvPicPr>
            <p:cNvPr id="8" name="Picture 7">
              <a:extLst>
                <a:ext uri="{FF2B5EF4-FFF2-40B4-BE49-F238E27FC236}">
                  <a16:creationId xmlns:a16="http://schemas.microsoft.com/office/drawing/2014/main" id="{A174856A-DC7F-4323-8361-D025AE01626B}"/>
                </a:ext>
              </a:extLst>
            </p:cNvPr>
            <p:cNvPicPr>
              <a:picLocks noChangeAspect="1"/>
            </p:cNvPicPr>
            <p:nvPr/>
          </p:nvPicPr>
          <p:blipFill>
            <a:blip r:embed="rId3"/>
            <a:stretch>
              <a:fillRect/>
            </a:stretch>
          </p:blipFill>
          <p:spPr>
            <a:xfrm>
              <a:off x="642938" y="4216400"/>
              <a:ext cx="2532063" cy="1887538"/>
            </a:xfrm>
            <a:prstGeom prst="rect">
              <a:avLst/>
            </a:prstGeom>
          </p:spPr>
        </p:pic>
        <p:pic>
          <p:nvPicPr>
            <p:cNvPr id="10" name="Picture 9">
              <a:extLst>
                <a:ext uri="{FF2B5EF4-FFF2-40B4-BE49-F238E27FC236}">
                  <a16:creationId xmlns:a16="http://schemas.microsoft.com/office/drawing/2014/main" id="{D6B66B12-05D6-4AFD-AFDC-0374A1A26763}"/>
                </a:ext>
              </a:extLst>
            </p:cNvPr>
            <p:cNvPicPr>
              <a:picLocks noChangeAspect="1"/>
            </p:cNvPicPr>
            <p:nvPr/>
          </p:nvPicPr>
          <p:blipFill>
            <a:blip r:embed="rId4"/>
            <a:stretch>
              <a:fillRect/>
            </a:stretch>
          </p:blipFill>
          <p:spPr>
            <a:xfrm>
              <a:off x="3240087" y="752475"/>
              <a:ext cx="2535238" cy="1887538"/>
            </a:xfrm>
            <a:prstGeom prst="rect">
              <a:avLst/>
            </a:prstGeom>
          </p:spPr>
        </p:pic>
        <p:pic>
          <p:nvPicPr>
            <p:cNvPr id="6" name="Picture 5">
              <a:extLst>
                <a:ext uri="{FF2B5EF4-FFF2-40B4-BE49-F238E27FC236}">
                  <a16:creationId xmlns:a16="http://schemas.microsoft.com/office/drawing/2014/main" id="{747E2D8C-5963-4DD5-B4C1-C841D3F474FB}"/>
                </a:ext>
              </a:extLst>
            </p:cNvPr>
            <p:cNvPicPr>
              <a:picLocks noChangeAspect="1"/>
            </p:cNvPicPr>
            <p:nvPr/>
          </p:nvPicPr>
          <p:blipFill>
            <a:blip r:embed="rId5"/>
            <a:stretch>
              <a:fillRect/>
            </a:stretch>
          </p:blipFill>
          <p:spPr>
            <a:xfrm>
              <a:off x="3241675" y="2703513"/>
              <a:ext cx="2535238" cy="3398838"/>
            </a:xfrm>
            <a:prstGeom prst="rect">
              <a:avLst/>
            </a:prstGeom>
          </p:spPr>
        </p:pic>
        <p:pic>
          <p:nvPicPr>
            <p:cNvPr id="7" name="Picture 6" descr="A tree with a building in the background&#10;&#10;Description automatically generated with low confidence">
              <a:extLst>
                <a:ext uri="{FF2B5EF4-FFF2-40B4-BE49-F238E27FC236}">
                  <a16:creationId xmlns:a16="http://schemas.microsoft.com/office/drawing/2014/main" id="{5AF534E0-A0DB-4978-9FF5-2E669FFA3585}"/>
                </a:ext>
              </a:extLst>
            </p:cNvPr>
            <p:cNvPicPr>
              <a:picLocks noChangeAspect="1"/>
            </p:cNvPicPr>
            <p:nvPr/>
          </p:nvPicPr>
          <p:blipFill>
            <a:blip r:embed="rId6"/>
            <a:stretch>
              <a:fillRect/>
            </a:stretch>
          </p:blipFill>
          <p:spPr>
            <a:xfrm>
              <a:off x="5842000" y="752475"/>
              <a:ext cx="1968500" cy="2643188"/>
            </a:xfrm>
            <a:prstGeom prst="rect">
              <a:avLst/>
            </a:prstGeom>
          </p:spPr>
        </p:pic>
        <p:pic>
          <p:nvPicPr>
            <p:cNvPr id="9" name="Picture 8">
              <a:extLst>
                <a:ext uri="{FF2B5EF4-FFF2-40B4-BE49-F238E27FC236}">
                  <a16:creationId xmlns:a16="http://schemas.microsoft.com/office/drawing/2014/main" id="{E5AB0EBA-2708-4ACC-BEF2-E70F51FD37ED}"/>
                </a:ext>
              </a:extLst>
            </p:cNvPr>
            <p:cNvPicPr>
              <a:picLocks noChangeAspect="1"/>
            </p:cNvPicPr>
            <p:nvPr/>
          </p:nvPicPr>
          <p:blipFill>
            <a:blip r:embed="rId7"/>
            <a:stretch>
              <a:fillRect/>
            </a:stretch>
          </p:blipFill>
          <p:spPr>
            <a:xfrm>
              <a:off x="5842000" y="3459163"/>
              <a:ext cx="1968500" cy="2643188"/>
            </a:xfrm>
            <a:prstGeom prst="rect">
              <a:avLst/>
            </a:prstGeom>
          </p:spPr>
        </p:pic>
        <p:pic>
          <p:nvPicPr>
            <p:cNvPr id="11" name="Picture 10">
              <a:extLst>
                <a:ext uri="{FF2B5EF4-FFF2-40B4-BE49-F238E27FC236}">
                  <a16:creationId xmlns:a16="http://schemas.microsoft.com/office/drawing/2014/main" id="{84F947FF-5CA6-4E9C-B435-35CF337D5ABB}"/>
                </a:ext>
              </a:extLst>
            </p:cNvPr>
            <p:cNvPicPr>
              <a:picLocks noChangeAspect="1"/>
            </p:cNvPicPr>
            <p:nvPr/>
          </p:nvPicPr>
          <p:blipFill>
            <a:blip r:embed="rId8"/>
            <a:stretch>
              <a:fillRect/>
            </a:stretch>
          </p:blipFill>
          <p:spPr>
            <a:xfrm>
              <a:off x="7875588" y="752475"/>
              <a:ext cx="2006600" cy="2695575"/>
            </a:xfrm>
            <a:prstGeom prst="rect">
              <a:avLst/>
            </a:prstGeom>
          </p:spPr>
        </p:pic>
        <p:pic>
          <p:nvPicPr>
            <p:cNvPr id="5" name="Picture 4">
              <a:extLst>
                <a:ext uri="{FF2B5EF4-FFF2-40B4-BE49-F238E27FC236}">
                  <a16:creationId xmlns:a16="http://schemas.microsoft.com/office/drawing/2014/main" id="{DF6DD237-5CF3-48D9-8840-B9D371AED2C3}"/>
                </a:ext>
              </a:extLst>
            </p:cNvPr>
            <p:cNvPicPr/>
            <p:nvPr/>
          </p:nvPicPr>
          <p:blipFill>
            <a:blip r:embed="rId9" cstate="print"/>
            <a:srcRect r="1250" b="5156"/>
            <a:stretch>
              <a:fillRect/>
            </a:stretch>
          </p:blipFill>
          <p:spPr bwMode="auto">
            <a:xfrm>
              <a:off x="7875587" y="3511551"/>
              <a:ext cx="2006600" cy="2590800"/>
            </a:xfrm>
            <a:prstGeom prst="rect">
              <a:avLst/>
            </a:prstGeom>
          </p:spPr>
        </p:pic>
      </p:grpSp>
      <p:sp>
        <p:nvSpPr>
          <p:cNvPr id="2" name="Title 1">
            <a:extLst>
              <a:ext uri="{FF2B5EF4-FFF2-40B4-BE49-F238E27FC236}">
                <a16:creationId xmlns:a16="http://schemas.microsoft.com/office/drawing/2014/main" id="{E90C9DF0-802F-442D-BF50-ED22AE83282C}"/>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A51159D3-57AA-483A-AB86-C94537B3FE98}"/>
              </a:ext>
            </a:extLst>
          </p:cNvPr>
          <p:cNvSpPr>
            <a:spLocks noGrp="1"/>
          </p:cNvSpPr>
          <p:nvPr>
            <p:ph type="subTitle" idx="1"/>
          </p:nvPr>
        </p:nvSpPr>
        <p:spPr>
          <a:xfrm>
            <a:off x="642937" y="4977313"/>
            <a:ext cx="10025063" cy="1699844"/>
          </a:xfrm>
        </p:spPr>
        <p:txBody>
          <a:bodyPr>
            <a:normAutofit fontScale="85000" lnSpcReduction="10000"/>
          </a:bodyPr>
          <a:lstStyle/>
          <a:p>
            <a:pPr>
              <a:lnSpc>
                <a:spcPct val="115000"/>
              </a:lnSpc>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We spent many of these moments next to our school building, which was the focal point of gathering, and along the way we also remembered the work and contribution of our parents who built it for us. </a:t>
            </a:r>
            <a:r>
              <a:rPr lang="hr-HR" sz="1800" dirty="0">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With these memories, we set out with the ambitious idea of renovating the school building. However, due to weather and other influences, the condition of the building is very bad - so much so that the idea of restoring the building had to be abandoned</a:t>
            </a:r>
            <a:r>
              <a:rPr lang="hr-HR" sz="1800" dirty="0">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222238680"/>
      </p:ext>
    </p:extLst>
  </p:cSld>
  <p:clrMapOvr>
    <a:masterClrMapping/>
  </p:clrMapOvr>
  <p:transition advTm="28887"/>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37">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car parked outside a building&#10;&#10;Description automatically generated with medium confidence">
            <a:extLst>
              <a:ext uri="{FF2B5EF4-FFF2-40B4-BE49-F238E27FC236}">
                <a16:creationId xmlns:a16="http://schemas.microsoft.com/office/drawing/2014/main" id="{C2D71A1D-96A1-4171-8D18-B39EBBE7460D}"/>
              </a:ext>
            </a:extLst>
          </p:cNvPr>
          <p:cNvPicPr>
            <a:picLocks noChangeAspect="1"/>
          </p:cNvPicPr>
          <p:nvPr/>
        </p:nvPicPr>
        <p:blipFill rotWithShape="1">
          <a:blip r:embed="rId2"/>
          <a:srcRect l="12030" r="4415" b="1"/>
          <a:stretch/>
        </p:blipFill>
        <p:spPr>
          <a:xfrm>
            <a:off x="20" y="10"/>
            <a:ext cx="12191980" cy="6857990"/>
          </a:xfrm>
          <a:prstGeom prst="rect">
            <a:avLst/>
          </a:prstGeom>
        </p:spPr>
      </p:pic>
      <p:sp>
        <p:nvSpPr>
          <p:cNvPr id="56" name="Rectangle 39">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21EAA-DA48-4308-B874-2F34B3AF5646}"/>
              </a:ext>
            </a:extLst>
          </p:cNvPr>
          <p:cNvSpPr>
            <a:spLocks noGrp="1"/>
          </p:cNvSpPr>
          <p:nvPr>
            <p:ph type="title"/>
          </p:nvPr>
        </p:nvSpPr>
        <p:spPr>
          <a:xfrm>
            <a:off x="1104900" y="910431"/>
            <a:ext cx="4724400" cy="1466455"/>
          </a:xfrm>
        </p:spPr>
        <p:txBody>
          <a:bodyPr anchor="b">
            <a:normAutofit/>
          </a:bodyPr>
          <a:lstStyle/>
          <a:p>
            <a:endParaRPr lang="en-GB">
              <a:solidFill>
                <a:schemeClr val="bg1"/>
              </a:solidFill>
            </a:endParaRPr>
          </a:p>
        </p:txBody>
      </p:sp>
      <p:sp>
        <p:nvSpPr>
          <p:cNvPr id="3" name="Content Placeholder 2">
            <a:extLst>
              <a:ext uri="{FF2B5EF4-FFF2-40B4-BE49-F238E27FC236}">
                <a16:creationId xmlns:a16="http://schemas.microsoft.com/office/drawing/2014/main" id="{754ED051-638D-4308-A1E8-EA4E7F9C7A63}"/>
              </a:ext>
            </a:extLst>
          </p:cNvPr>
          <p:cNvSpPr>
            <a:spLocks noGrp="1"/>
          </p:cNvSpPr>
          <p:nvPr>
            <p:ph idx="1"/>
          </p:nvPr>
        </p:nvSpPr>
        <p:spPr>
          <a:xfrm>
            <a:off x="1104900" y="2492080"/>
            <a:ext cx="4724400" cy="3015849"/>
          </a:xfrm>
        </p:spPr>
        <p:txBody>
          <a:bodyPr>
            <a:normAutofit/>
          </a:bodyPr>
          <a:lstStyle/>
          <a:p>
            <a:pPr>
              <a:spcAft>
                <a:spcPts val="1000"/>
              </a:spcAft>
            </a:pPr>
            <a:r>
              <a:rPr lang="en-US"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We have decided to propose the construction of a new building that would fulfill our wishes and needs, in further economic, cultural and any other development and improvement.</a:t>
            </a:r>
            <a:endParaRPr lang="hr-HR" sz="20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1000"/>
              </a:spcAft>
            </a:pP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realization</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of</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these</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ideas</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we are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counting</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on YOUR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help</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and</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therefore</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we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have</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prepared</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this</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display/</a:t>
            </a:r>
            <a:r>
              <a:rPr lang="hr-HR" sz="2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presentation</a:t>
            </a:r>
            <a:r>
              <a:rPr lang="hr-H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solidFill>
                <a:schemeClr val="bg1"/>
              </a:solidFill>
            </a:endParaRPr>
          </a:p>
        </p:txBody>
      </p:sp>
      <p:sp>
        <p:nvSpPr>
          <p:cNvPr id="57" name="Rectangle 4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888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19303">
        <p15:prstTrans prst="fracture"/>
      </p:transition>
    </mc:Choice>
    <mc:Fallback xmlns="">
      <p:transition spd="slow" advTm="193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2" grpId="0"/>
      <p:bldP spid="3" grpId="0" uiExpand="1" build="p"/>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B795-61F8-4D88-8E03-5AE4F965D69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51BE847-3631-4324-BA43-08E89CB42755}"/>
              </a:ext>
            </a:extLst>
          </p:cNvPr>
          <p:cNvSpPr>
            <a:spLocks noGrp="1"/>
          </p:cNvSpPr>
          <p:nvPr>
            <p:ph idx="1"/>
          </p:nvPr>
        </p:nvSpPr>
        <p:spPr/>
        <p:txBody>
          <a:bodyPr>
            <a:normAutofit fontScale="47500" lnSpcReduction="20000"/>
          </a:bodyPr>
          <a:lstStyle/>
          <a:p>
            <a:r>
              <a:rPr lang="en-GB" dirty="0"/>
              <a:t>Program</a:t>
            </a:r>
            <a:r>
              <a:rPr lang="hr-HR" dirty="0" err="1"/>
              <a:t>ming</a:t>
            </a:r>
            <a:r>
              <a:rPr lang="en-GB" dirty="0"/>
              <a:t> – </a:t>
            </a:r>
            <a:r>
              <a:rPr lang="hr-HR" dirty="0"/>
              <a:t>design </a:t>
            </a:r>
            <a:r>
              <a:rPr lang="hr-HR" dirty="0" err="1"/>
              <a:t>guidelines</a:t>
            </a:r>
            <a:endParaRPr lang="en-GB" dirty="0"/>
          </a:p>
          <a:p>
            <a:r>
              <a:rPr lang="en-US" dirty="0"/>
              <a:t>For the </a:t>
            </a:r>
            <a:r>
              <a:rPr lang="hr-HR" dirty="0" err="1"/>
              <a:t>purposes</a:t>
            </a:r>
            <a:r>
              <a:rPr lang="en-US" dirty="0"/>
              <a:t> of this community in the Municipality of </a:t>
            </a:r>
            <a:r>
              <a:rPr lang="en-US" dirty="0" err="1"/>
              <a:t>Biskupija</a:t>
            </a:r>
            <a:r>
              <a:rPr lang="en-US" dirty="0"/>
              <a:t>, it is necessary to provide a space in which activities </a:t>
            </a:r>
            <a:r>
              <a:rPr lang="hr-HR" dirty="0"/>
              <a:t>i</a:t>
            </a:r>
            <a:r>
              <a:rPr lang="en-US" dirty="0"/>
              <a:t>n the direction of all-round development of the community living in this area</a:t>
            </a:r>
            <a:r>
              <a:rPr lang="hr-HR" dirty="0"/>
              <a:t> </a:t>
            </a:r>
            <a:r>
              <a:rPr lang="en-US" dirty="0"/>
              <a:t>would take place, as well as a space that would have a multifunctional application</a:t>
            </a:r>
            <a:r>
              <a:rPr lang="en-GB" dirty="0"/>
              <a:t>.</a:t>
            </a:r>
          </a:p>
          <a:p>
            <a:r>
              <a:rPr lang="en-US" dirty="0"/>
              <a:t>Cultural Center "</a:t>
            </a:r>
            <a:r>
              <a:rPr lang="en-US" dirty="0" err="1"/>
              <a:t>Pločaš</a:t>
            </a:r>
            <a:r>
              <a:rPr lang="en-US" dirty="0"/>
              <a:t>" would ultimately have three basic thematic categories</a:t>
            </a:r>
            <a:r>
              <a:rPr lang="hr-HR" dirty="0"/>
              <a:t>:</a:t>
            </a:r>
            <a:endParaRPr lang="en-US" dirty="0"/>
          </a:p>
          <a:p>
            <a:r>
              <a:rPr lang="en-GB" dirty="0"/>
              <a:t>1.	„</a:t>
            </a:r>
            <a:r>
              <a:rPr lang="en-GB" dirty="0" err="1"/>
              <a:t>Vuk</a:t>
            </a:r>
            <a:r>
              <a:rPr lang="hr-HR" dirty="0"/>
              <a:t>’s c</a:t>
            </a:r>
            <a:r>
              <a:rPr lang="en-GB" dirty="0"/>
              <a:t>amp</a:t>
            </a:r>
            <a:r>
              <a:rPr lang="hr-HR" dirty="0"/>
              <a:t> </a:t>
            </a:r>
            <a:r>
              <a:rPr lang="en-GB" dirty="0"/>
              <a:t>-</a:t>
            </a:r>
            <a:r>
              <a:rPr lang="hr-HR" dirty="0"/>
              <a:t> c</a:t>
            </a:r>
            <a:r>
              <a:rPr lang="en-GB" dirty="0"/>
              <a:t>amp </a:t>
            </a:r>
            <a:r>
              <a:rPr lang="hr-HR" dirty="0" err="1"/>
              <a:t>of</a:t>
            </a:r>
            <a:r>
              <a:rPr lang="hr-HR" dirty="0"/>
              <a:t> </a:t>
            </a:r>
            <a:r>
              <a:rPr lang="hr-HR" dirty="0" err="1"/>
              <a:t>literacy</a:t>
            </a:r>
            <a:r>
              <a:rPr lang="en-GB" dirty="0"/>
              <a:t>“- </a:t>
            </a:r>
            <a:r>
              <a:rPr lang="en-US" dirty="0"/>
              <a:t>The program includes a seven-day camp for children and young people with educational workshops on the topic of literacy development from cuneiform to today's alphabet, with sports workshops that include horse riding in the equestrian club and about 20 outdoor and indoor sports, with excursions (Krka National Park, nature park </a:t>
            </a:r>
            <a:r>
              <a:rPr lang="en-US" dirty="0" err="1"/>
              <a:t>Dinara</a:t>
            </a:r>
            <a:r>
              <a:rPr lang="en-US" dirty="0"/>
              <a:t>, Krka, Krupa, Dragović, </a:t>
            </a:r>
            <a:r>
              <a:rPr lang="en-US" dirty="0" err="1"/>
              <a:t>Sv</a:t>
            </a:r>
            <a:r>
              <a:rPr lang="en-US" dirty="0"/>
              <a:t>.</a:t>
            </a:r>
            <a:r>
              <a:rPr lang="hr-HR" dirty="0"/>
              <a:t> </a:t>
            </a:r>
            <a:r>
              <a:rPr lang="en-US" dirty="0" err="1"/>
              <a:t>Nedjelja</a:t>
            </a:r>
            <a:r>
              <a:rPr lang="en-US" dirty="0"/>
              <a:t>, </a:t>
            </a:r>
            <a:r>
              <a:rPr lang="en-US" dirty="0" err="1"/>
              <a:t>Lazarica</a:t>
            </a:r>
            <a:r>
              <a:rPr lang="en-US" dirty="0"/>
              <a:t> monasteries), with creative and entertaining workshops, all programs are led by an expert team.</a:t>
            </a:r>
            <a:endParaRPr lang="en-GB" dirty="0"/>
          </a:p>
          <a:p>
            <a:r>
              <a:rPr lang="en-GB" dirty="0"/>
              <a:t>2.	</a:t>
            </a:r>
            <a:r>
              <a:rPr lang="en-US" dirty="0"/>
              <a:t> „</a:t>
            </a:r>
            <a:r>
              <a:rPr lang="hr-HR" dirty="0" err="1"/>
              <a:t>The</a:t>
            </a:r>
            <a:r>
              <a:rPr lang="hr-HR" dirty="0"/>
              <a:t> </a:t>
            </a:r>
            <a:r>
              <a:rPr lang="hr-HR" dirty="0" err="1"/>
              <a:t>miraculous</a:t>
            </a:r>
            <a:r>
              <a:rPr lang="en-US" dirty="0"/>
              <a:t> power of color - art colony" - The program includes a five-day stay in the Cultural Center with organized painting workshops at the spring of </a:t>
            </a:r>
            <a:r>
              <a:rPr lang="en-US" dirty="0" err="1"/>
              <a:t>Kosovčica</a:t>
            </a:r>
            <a:r>
              <a:rPr lang="en-US" dirty="0"/>
              <a:t>, on the Krka River, on the </a:t>
            </a:r>
            <a:r>
              <a:rPr lang="en-US" dirty="0" err="1"/>
              <a:t>Skradin</a:t>
            </a:r>
            <a:r>
              <a:rPr lang="hr-HR" dirty="0" err="1"/>
              <a:t>ski</a:t>
            </a:r>
            <a:r>
              <a:rPr lang="en-US" dirty="0"/>
              <a:t> Buk, on the Knin Fortress, and visits to the sights of Dalmatia.</a:t>
            </a:r>
            <a:endParaRPr lang="en-GB" dirty="0"/>
          </a:p>
          <a:p>
            <a:r>
              <a:rPr lang="en-GB" dirty="0"/>
              <a:t>3.	„</a:t>
            </a:r>
            <a:r>
              <a:rPr lang="en-GB" dirty="0" err="1"/>
              <a:t>Jači</a:t>
            </a:r>
            <a:r>
              <a:rPr lang="en-GB" dirty="0"/>
              <a:t> do </a:t>
            </a:r>
            <a:r>
              <a:rPr lang="en-GB" dirty="0" err="1"/>
              <a:t>cilja</a:t>
            </a:r>
            <a:r>
              <a:rPr lang="en-GB" dirty="0"/>
              <a:t>- </a:t>
            </a:r>
            <a:r>
              <a:rPr lang="en-US" dirty="0"/>
              <a:t> Team building" program includes a two-day unique opportunity for team members to engage in fun and challenging experiences through which teamwork will be promoted and communication improved. Teamwork is the engine that drives most companies and is necessary for a business to succeed.</a:t>
            </a:r>
            <a:endParaRPr lang="hr-HR" dirty="0"/>
          </a:p>
          <a:p>
            <a:r>
              <a:rPr lang="en-US" dirty="0"/>
              <a:t>In addition to the basic categories/contents of the Cultural Center "</a:t>
            </a:r>
            <a:r>
              <a:rPr lang="en-US" dirty="0" err="1"/>
              <a:t>Pločaš</a:t>
            </a:r>
            <a:r>
              <a:rPr lang="en-US" dirty="0"/>
              <a:t>", there are also contents that are vital for the entire community:</a:t>
            </a:r>
          </a:p>
          <a:p>
            <a:r>
              <a:rPr lang="en-GB" dirty="0"/>
              <a:t>	</a:t>
            </a:r>
            <a:r>
              <a:rPr lang="en-US" dirty="0"/>
              <a:t>multipurpose space </a:t>
            </a:r>
            <a:r>
              <a:rPr lang="hr-HR" dirty="0" err="1"/>
              <a:t>within</a:t>
            </a:r>
            <a:r>
              <a:rPr lang="en-US" dirty="0"/>
              <a:t> the ground floor where activities, learning, presentation of achievements in the work of the local community, entertainment, distribution of meals, etc. with accompanying contents would take place / for approx. 40 people/;</a:t>
            </a:r>
            <a:endParaRPr lang="en-GB" dirty="0"/>
          </a:p>
          <a:p>
            <a:r>
              <a:rPr lang="en-GB" dirty="0"/>
              <a:t>	</a:t>
            </a:r>
            <a:r>
              <a:rPr lang="en-US" dirty="0"/>
              <a:t>a space where hot meals for breakfast– lunch would be prepared, etc. with accompanying facilities;</a:t>
            </a:r>
            <a:endParaRPr lang="en-GB" dirty="0"/>
          </a:p>
          <a:p>
            <a:r>
              <a:rPr lang="en-GB" dirty="0"/>
              <a:t>	</a:t>
            </a:r>
            <a:r>
              <a:rPr lang="en-US" dirty="0"/>
              <a:t>a management area that would occasionally serve residents to provide health care;</a:t>
            </a:r>
            <a:endParaRPr lang="en-GB" dirty="0"/>
          </a:p>
          <a:p>
            <a:r>
              <a:rPr lang="en-GB" dirty="0"/>
              <a:t>	</a:t>
            </a:r>
            <a:r>
              <a:rPr lang="en-US" dirty="0"/>
              <a:t>accommodation </a:t>
            </a:r>
            <a:r>
              <a:rPr lang="hr-HR" dirty="0" err="1"/>
              <a:t>space</a:t>
            </a:r>
            <a:r>
              <a:rPr lang="en-US" dirty="0"/>
              <a:t> on the first floor with accompanying facilities.</a:t>
            </a:r>
            <a:endParaRPr lang="en-GB" dirty="0"/>
          </a:p>
          <a:p>
            <a:endParaRPr lang="en-GB" dirty="0"/>
          </a:p>
        </p:txBody>
      </p:sp>
    </p:spTree>
    <p:extLst>
      <p:ext uri="{BB962C8B-B14F-4D97-AF65-F5344CB8AC3E}">
        <p14:creationId xmlns:p14="http://schemas.microsoft.com/office/powerpoint/2010/main" val="2553543964"/>
      </p:ext>
    </p:extLst>
  </p:cSld>
  <p:clrMapOvr>
    <a:masterClrMapping/>
  </p:clrMapOvr>
  <mc:AlternateContent xmlns:mc="http://schemas.openxmlformats.org/markup-compatibility/2006" xmlns:p14="http://schemas.microsoft.com/office/powerpoint/2010/main">
    <mc:Choice Requires="p14">
      <p:transition spd="slow" p14:dur="2000" advTm="131909"/>
    </mc:Choice>
    <mc:Fallback xmlns="">
      <p:transition spd="slow" advTm="13190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9A43AB-C8BB-40E2-A1E7-BB2114CF9BF1}"/>
              </a:ext>
            </a:extLst>
          </p:cNvPr>
          <p:cNvSpPr>
            <a:spLocks noGrp="1"/>
          </p:cNvSpPr>
          <p:nvPr>
            <p:ph type="ctrTitle"/>
          </p:nvPr>
        </p:nvSpPr>
        <p:spPr>
          <a:xfrm>
            <a:off x="699714" y="353160"/>
            <a:ext cx="7091300" cy="898581"/>
          </a:xfrm>
        </p:spPr>
        <p:txBody>
          <a:bodyPr anchor="ctr">
            <a:normAutofit/>
          </a:bodyPr>
          <a:lstStyle/>
          <a:p>
            <a:pPr algn="l"/>
            <a:endParaRPr lang="en-GB" sz="4000" dirty="0">
              <a:solidFill>
                <a:srgbClr val="FFFFFF"/>
              </a:solidFill>
            </a:endParaRPr>
          </a:p>
        </p:txBody>
      </p:sp>
      <p:pic>
        <p:nvPicPr>
          <p:cNvPr id="5" name="Picture 4">
            <a:extLst>
              <a:ext uri="{FF2B5EF4-FFF2-40B4-BE49-F238E27FC236}">
                <a16:creationId xmlns:a16="http://schemas.microsoft.com/office/drawing/2014/main" id="{FD379B88-F3FE-4457-86CB-662169D5E6FA}"/>
              </a:ext>
            </a:extLst>
          </p:cNvPr>
          <p:cNvPicPr>
            <a:picLocks noChangeAspect="1"/>
          </p:cNvPicPr>
          <p:nvPr/>
        </p:nvPicPr>
        <p:blipFill>
          <a:blip r:embed="rId2"/>
          <a:stretch>
            <a:fillRect/>
          </a:stretch>
        </p:blipFill>
        <p:spPr>
          <a:xfrm>
            <a:off x="8318014" y="2262352"/>
            <a:ext cx="3018040" cy="3909452"/>
          </a:xfrm>
          <a:prstGeom prst="rect">
            <a:avLst/>
          </a:prstGeom>
        </p:spPr>
      </p:pic>
      <p:sp>
        <p:nvSpPr>
          <p:cNvPr id="15" name="TekstniOkvir 14">
            <a:extLst>
              <a:ext uri="{FF2B5EF4-FFF2-40B4-BE49-F238E27FC236}">
                <a16:creationId xmlns:a16="http://schemas.microsoft.com/office/drawing/2014/main" id="{67CB429F-60B0-D716-F864-F669B9FEB667}"/>
              </a:ext>
            </a:extLst>
          </p:cNvPr>
          <p:cNvSpPr txBox="1"/>
          <p:nvPr/>
        </p:nvSpPr>
        <p:spPr>
          <a:xfrm>
            <a:off x="330200" y="1997839"/>
            <a:ext cx="4859867" cy="5355312"/>
          </a:xfrm>
          <a:prstGeom prst="rect">
            <a:avLst/>
          </a:prstGeom>
          <a:noFill/>
        </p:spPr>
        <p:txBody>
          <a:bodyPr wrap="square">
            <a:spAutoFit/>
          </a:bodyPr>
          <a:lstStyle/>
          <a:p>
            <a:r>
              <a:rPr lang="en-US" dirty="0"/>
              <a:t>GROUND FLOOR</a:t>
            </a:r>
          </a:p>
          <a:p>
            <a:r>
              <a:rPr lang="en-US" dirty="0"/>
              <a:t>-windscreen</a:t>
            </a:r>
            <a:endParaRPr lang="hr-HR" dirty="0"/>
          </a:p>
          <a:p>
            <a:r>
              <a:rPr lang="en-US" dirty="0"/>
              <a:t>-entrance hall </a:t>
            </a:r>
            <a:endParaRPr lang="hr-HR" dirty="0"/>
          </a:p>
          <a:p>
            <a:r>
              <a:rPr lang="hr-HR" dirty="0"/>
              <a:t>-</a:t>
            </a:r>
            <a:r>
              <a:rPr lang="en-US" dirty="0"/>
              <a:t>reception and </a:t>
            </a:r>
            <a:r>
              <a:rPr lang="hr-HR" dirty="0" err="1"/>
              <a:t>storage</a:t>
            </a:r>
            <a:endParaRPr lang="hr-HR" dirty="0"/>
          </a:p>
          <a:p>
            <a:r>
              <a:rPr lang="en-US" dirty="0"/>
              <a:t>-</a:t>
            </a:r>
            <a:r>
              <a:rPr lang="hr-HR" dirty="0"/>
              <a:t>e</a:t>
            </a:r>
            <a:r>
              <a:rPr lang="en-US" dirty="0" err="1"/>
              <a:t>levator</a:t>
            </a:r>
            <a:r>
              <a:rPr lang="en-US" dirty="0"/>
              <a:t> space </a:t>
            </a:r>
            <a:endParaRPr lang="hr-HR" dirty="0"/>
          </a:p>
          <a:p>
            <a:r>
              <a:rPr lang="en-US" dirty="0"/>
              <a:t>-staircase</a:t>
            </a:r>
            <a:endParaRPr lang="hr-HR" dirty="0"/>
          </a:p>
          <a:p>
            <a:r>
              <a:rPr lang="en-US" dirty="0"/>
              <a:t>-pantry</a:t>
            </a:r>
          </a:p>
          <a:p>
            <a:r>
              <a:rPr lang="en-US" dirty="0"/>
              <a:t>-office premises</a:t>
            </a:r>
          </a:p>
          <a:p>
            <a:r>
              <a:rPr lang="en-US" dirty="0"/>
              <a:t>-sanitary facilities</a:t>
            </a:r>
          </a:p>
          <a:p>
            <a:r>
              <a:rPr lang="en-US" dirty="0"/>
              <a:t>-wardrobe</a:t>
            </a:r>
          </a:p>
          <a:p>
            <a:r>
              <a:rPr lang="en-US" dirty="0"/>
              <a:t>-reading room-library </a:t>
            </a:r>
            <a:endParaRPr lang="hr-HR" dirty="0"/>
          </a:p>
          <a:p>
            <a:r>
              <a:rPr lang="en-US" dirty="0"/>
              <a:t>-dining room </a:t>
            </a:r>
            <a:endParaRPr lang="hr-HR" dirty="0"/>
          </a:p>
          <a:p>
            <a:r>
              <a:rPr lang="en-US" dirty="0"/>
              <a:t>-caf</a:t>
            </a:r>
            <a:r>
              <a:rPr lang="en-US" dirty="0">
                <a:effectLst/>
                <a:latin typeface="Segoe UI Web (West European)"/>
              </a:rPr>
              <a:t>é</a:t>
            </a:r>
            <a:r>
              <a:rPr lang="en-US" dirty="0"/>
              <a:t> area </a:t>
            </a:r>
            <a:endParaRPr lang="hr-HR" dirty="0"/>
          </a:p>
          <a:p>
            <a:r>
              <a:rPr lang="en-US" dirty="0"/>
              <a:t>-breakfast preparation area </a:t>
            </a:r>
            <a:endParaRPr lang="hr-HR" dirty="0"/>
          </a:p>
          <a:p>
            <a:r>
              <a:rPr lang="en-US" dirty="0"/>
              <a:t>-dishwashing area</a:t>
            </a:r>
            <a:endParaRPr lang="hr-HR" dirty="0"/>
          </a:p>
          <a:p>
            <a:r>
              <a:rPr lang="en-US" dirty="0"/>
              <a:t>-laundry room</a:t>
            </a:r>
            <a:endParaRPr lang="hr-HR" dirty="0"/>
          </a:p>
          <a:p>
            <a:r>
              <a:rPr lang="en-US" dirty="0"/>
              <a:t>-outdoor terrace </a:t>
            </a:r>
            <a:endParaRPr lang="hr-HR" dirty="0"/>
          </a:p>
          <a:p>
            <a:r>
              <a:rPr lang="en-US" dirty="0"/>
              <a:t>-outside ramp and staircase</a:t>
            </a:r>
            <a:endParaRPr lang="hr-HR" dirty="0"/>
          </a:p>
          <a:p>
            <a:r>
              <a:rPr lang="en-US" dirty="0"/>
              <a:t>GROUND FLOOR total:</a:t>
            </a:r>
          </a:p>
        </p:txBody>
      </p:sp>
    </p:spTree>
    <p:extLst>
      <p:ext uri="{BB962C8B-B14F-4D97-AF65-F5344CB8AC3E}">
        <p14:creationId xmlns:p14="http://schemas.microsoft.com/office/powerpoint/2010/main" val="4164317351"/>
      </p:ext>
    </p:extLst>
  </p:cSld>
  <p:clrMapOvr>
    <a:masterClrMapping/>
  </p:clrMapOvr>
  <mc:AlternateContent xmlns:mc="http://schemas.openxmlformats.org/markup-compatibility/2006" xmlns:p14="http://schemas.microsoft.com/office/powerpoint/2010/main">
    <mc:Choice Requires="p14">
      <p:transition spd="slow" p14:dur="2000" advTm="4370"/>
    </mc:Choice>
    <mc:Fallback xmlns="">
      <p:transition spd="slow" advTm="437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51E079-4398-4D46-847C-E1E84B818151}"/>
              </a:ext>
            </a:extLst>
          </p:cNvPr>
          <p:cNvSpPr>
            <a:spLocks noGrp="1"/>
          </p:cNvSpPr>
          <p:nvPr>
            <p:ph type="title"/>
          </p:nvPr>
        </p:nvSpPr>
        <p:spPr>
          <a:xfrm>
            <a:off x="699714" y="353160"/>
            <a:ext cx="7091300" cy="898581"/>
          </a:xfrm>
        </p:spPr>
        <p:txBody>
          <a:bodyPr vert="horz" lIns="91440" tIns="45720" rIns="91440" bIns="45720" rtlCol="0" anchor="ctr">
            <a:normAutofit/>
          </a:bodyPr>
          <a:lstStyle/>
          <a:p>
            <a:endParaRPr lang="en-US" sz="4000">
              <a:solidFill>
                <a:srgbClr val="FFFFFF"/>
              </a:solidFill>
            </a:endParaRPr>
          </a:p>
        </p:txBody>
      </p:sp>
      <p:pic>
        <p:nvPicPr>
          <p:cNvPr id="4" name="Content Placeholder 3">
            <a:extLst>
              <a:ext uri="{FF2B5EF4-FFF2-40B4-BE49-F238E27FC236}">
                <a16:creationId xmlns:a16="http://schemas.microsoft.com/office/drawing/2014/main" id="{F9764D99-6426-4B27-AE58-95E87EBF370D}"/>
              </a:ext>
            </a:extLst>
          </p:cNvPr>
          <p:cNvPicPr>
            <a:picLocks noGrp="1" noChangeAspect="1"/>
          </p:cNvPicPr>
          <p:nvPr>
            <p:ph idx="1"/>
          </p:nvPr>
        </p:nvPicPr>
        <p:blipFill>
          <a:blip r:embed="rId2"/>
          <a:stretch>
            <a:fillRect/>
          </a:stretch>
        </p:blipFill>
        <p:spPr>
          <a:xfrm>
            <a:off x="109829" y="1603976"/>
            <a:ext cx="6970280" cy="4697781"/>
          </a:xfrm>
          <a:prstGeom prst="rect">
            <a:avLst/>
          </a:prstGeom>
        </p:spPr>
      </p:pic>
      <p:pic>
        <p:nvPicPr>
          <p:cNvPr id="5" name="Picture 4">
            <a:extLst>
              <a:ext uri="{FF2B5EF4-FFF2-40B4-BE49-F238E27FC236}">
                <a16:creationId xmlns:a16="http://schemas.microsoft.com/office/drawing/2014/main" id="{D429E4CA-C4DF-4434-8FA4-B6FE57F57AF8}"/>
              </a:ext>
            </a:extLst>
          </p:cNvPr>
          <p:cNvPicPr>
            <a:picLocks noChangeAspect="1"/>
          </p:cNvPicPr>
          <p:nvPr/>
        </p:nvPicPr>
        <p:blipFill>
          <a:blip r:embed="rId3"/>
          <a:stretch>
            <a:fillRect/>
          </a:stretch>
        </p:blipFill>
        <p:spPr>
          <a:xfrm>
            <a:off x="7189938" y="2098963"/>
            <a:ext cx="4303422" cy="4064241"/>
          </a:xfrm>
          <a:prstGeom prst="rect">
            <a:avLst/>
          </a:prstGeom>
        </p:spPr>
      </p:pic>
      <p:sp>
        <p:nvSpPr>
          <p:cNvPr id="3" name="TekstniOkvir 2">
            <a:extLst>
              <a:ext uri="{FF2B5EF4-FFF2-40B4-BE49-F238E27FC236}">
                <a16:creationId xmlns:a16="http://schemas.microsoft.com/office/drawing/2014/main" id="{BBD1D315-1CEA-8B06-1A8F-DD9AC3310E98}"/>
              </a:ext>
            </a:extLst>
          </p:cNvPr>
          <p:cNvSpPr txBox="1"/>
          <p:nvPr/>
        </p:nvSpPr>
        <p:spPr>
          <a:xfrm>
            <a:off x="7647709" y="102258"/>
            <a:ext cx="4413680" cy="1400383"/>
          </a:xfrm>
          <a:prstGeom prst="rect">
            <a:avLst/>
          </a:prstGeom>
          <a:noFill/>
        </p:spPr>
        <p:txBody>
          <a:bodyPr wrap="square" rtlCol="0">
            <a:spAutoFit/>
          </a:bodyPr>
          <a:lstStyle/>
          <a:p>
            <a:r>
              <a:rPr lang="hr-HR" sz="1200" dirty="0">
                <a:solidFill>
                  <a:schemeClr val="bg1"/>
                </a:solidFill>
              </a:rPr>
              <a:t>FIRST FLOOR</a:t>
            </a:r>
          </a:p>
          <a:p>
            <a:r>
              <a:rPr lang="hr-HR" dirty="0">
                <a:solidFill>
                  <a:schemeClr val="bg1"/>
                </a:solidFill>
              </a:rPr>
              <a:t>-</a:t>
            </a:r>
            <a:r>
              <a:rPr lang="hr-HR" sz="1100" dirty="0">
                <a:solidFill>
                  <a:schemeClr val="bg1"/>
                </a:solidFill>
              </a:rPr>
              <a:t>elevator </a:t>
            </a:r>
            <a:r>
              <a:rPr lang="hr-HR" sz="1100" dirty="0" err="1">
                <a:solidFill>
                  <a:schemeClr val="bg1"/>
                </a:solidFill>
              </a:rPr>
              <a:t>space</a:t>
            </a:r>
            <a:r>
              <a:rPr lang="hr-HR" sz="1100" dirty="0">
                <a:solidFill>
                  <a:schemeClr val="bg1"/>
                </a:solidFill>
              </a:rPr>
              <a:t>		-</a:t>
            </a:r>
            <a:r>
              <a:rPr lang="hr-HR" sz="1100" dirty="0" err="1">
                <a:solidFill>
                  <a:schemeClr val="bg1"/>
                </a:solidFill>
              </a:rPr>
              <a:t>corridor</a:t>
            </a:r>
            <a:endParaRPr lang="hr-HR" sz="1100" dirty="0">
              <a:solidFill>
                <a:schemeClr val="bg1"/>
              </a:solidFill>
            </a:endParaRPr>
          </a:p>
          <a:p>
            <a:r>
              <a:rPr lang="hr-HR" sz="1100" dirty="0">
                <a:solidFill>
                  <a:schemeClr val="bg1"/>
                </a:solidFill>
              </a:rPr>
              <a:t>-</a:t>
            </a:r>
            <a:r>
              <a:rPr lang="hr-HR" sz="1100" dirty="0" err="1">
                <a:solidFill>
                  <a:schemeClr val="bg1"/>
                </a:solidFill>
              </a:rPr>
              <a:t>staircase</a:t>
            </a:r>
            <a:r>
              <a:rPr lang="hr-HR" sz="1100" dirty="0">
                <a:solidFill>
                  <a:schemeClr val="bg1"/>
                </a:solidFill>
              </a:rPr>
              <a:t>	                     -10x </a:t>
            </a:r>
            <a:r>
              <a:rPr lang="hr-HR" sz="1100" dirty="0" err="1">
                <a:solidFill>
                  <a:schemeClr val="bg1"/>
                </a:solidFill>
              </a:rPr>
              <a:t>triple</a:t>
            </a:r>
            <a:r>
              <a:rPr lang="hr-HR" sz="1100" dirty="0">
                <a:solidFill>
                  <a:schemeClr val="bg1"/>
                </a:solidFill>
              </a:rPr>
              <a:t> </a:t>
            </a:r>
            <a:r>
              <a:rPr lang="hr-HR" sz="1100" dirty="0" err="1">
                <a:solidFill>
                  <a:schemeClr val="bg1"/>
                </a:solidFill>
              </a:rPr>
              <a:t>rooms</a:t>
            </a:r>
            <a:r>
              <a:rPr lang="hr-HR" sz="1100" dirty="0">
                <a:solidFill>
                  <a:schemeClr val="bg1"/>
                </a:solidFill>
              </a:rPr>
              <a:t> </a:t>
            </a:r>
            <a:r>
              <a:rPr lang="hr-HR" sz="1100" dirty="0" err="1">
                <a:solidFill>
                  <a:schemeClr val="bg1"/>
                </a:solidFill>
              </a:rPr>
              <a:t>with</a:t>
            </a:r>
            <a:r>
              <a:rPr lang="hr-HR" sz="1100" dirty="0">
                <a:solidFill>
                  <a:schemeClr val="bg1"/>
                </a:solidFill>
              </a:rPr>
              <a:t> </a:t>
            </a:r>
            <a:r>
              <a:rPr lang="hr-HR" sz="1100" dirty="0" err="1">
                <a:solidFill>
                  <a:schemeClr val="bg1"/>
                </a:solidFill>
              </a:rPr>
              <a:t>shower</a:t>
            </a:r>
            <a:r>
              <a:rPr lang="hr-HR" sz="1100" dirty="0">
                <a:solidFill>
                  <a:schemeClr val="bg1"/>
                </a:solidFill>
              </a:rPr>
              <a:t>, </a:t>
            </a:r>
            <a:r>
              <a:rPr lang="hr-HR" sz="1100" dirty="0" err="1">
                <a:solidFill>
                  <a:schemeClr val="bg1"/>
                </a:solidFill>
              </a:rPr>
              <a:t>toilet</a:t>
            </a:r>
            <a:r>
              <a:rPr lang="hr-HR" sz="1100" dirty="0">
                <a:solidFill>
                  <a:schemeClr val="bg1"/>
                </a:solidFill>
              </a:rPr>
              <a:t> </a:t>
            </a:r>
            <a:r>
              <a:rPr lang="hr-HR" sz="1100" dirty="0" err="1">
                <a:solidFill>
                  <a:schemeClr val="bg1"/>
                </a:solidFill>
              </a:rPr>
              <a:t>and</a:t>
            </a:r>
            <a:r>
              <a:rPr lang="hr-HR" sz="1100" dirty="0">
                <a:solidFill>
                  <a:schemeClr val="bg1"/>
                </a:solidFill>
              </a:rPr>
              <a:t> </a:t>
            </a:r>
            <a:r>
              <a:rPr lang="hr-HR" sz="1100" dirty="0" err="1">
                <a:solidFill>
                  <a:schemeClr val="bg1"/>
                </a:solidFill>
              </a:rPr>
              <a:t>an</a:t>
            </a:r>
            <a:r>
              <a:rPr lang="hr-HR" sz="1100" dirty="0">
                <a:solidFill>
                  <a:schemeClr val="bg1"/>
                </a:solidFill>
              </a:rPr>
              <a:t> 			</a:t>
            </a:r>
            <a:r>
              <a:rPr lang="hr-HR" sz="1100" dirty="0" err="1">
                <a:solidFill>
                  <a:schemeClr val="bg1"/>
                </a:solidFill>
              </a:rPr>
              <a:t>entrence</a:t>
            </a:r>
            <a:r>
              <a:rPr lang="hr-HR" sz="1100" dirty="0">
                <a:solidFill>
                  <a:schemeClr val="bg1"/>
                </a:solidFill>
              </a:rPr>
              <a:t> hall</a:t>
            </a:r>
          </a:p>
          <a:p>
            <a:r>
              <a:rPr lang="hr-HR" sz="1100" dirty="0">
                <a:solidFill>
                  <a:schemeClr val="bg1"/>
                </a:solidFill>
              </a:rPr>
              <a:t>-</a:t>
            </a:r>
            <a:r>
              <a:rPr lang="hr-HR" sz="1100" dirty="0" err="1">
                <a:solidFill>
                  <a:schemeClr val="bg1"/>
                </a:solidFill>
              </a:rPr>
              <a:t>Enterance</a:t>
            </a:r>
            <a:r>
              <a:rPr lang="hr-HR" sz="1100" dirty="0">
                <a:solidFill>
                  <a:schemeClr val="bg1"/>
                </a:solidFill>
              </a:rPr>
              <a:t> </a:t>
            </a:r>
            <a:r>
              <a:rPr lang="hr-HR" sz="1100" dirty="0" err="1">
                <a:solidFill>
                  <a:schemeClr val="bg1"/>
                </a:solidFill>
              </a:rPr>
              <a:t>corridor</a:t>
            </a:r>
            <a:r>
              <a:rPr lang="hr-HR" sz="1100" dirty="0">
                <a:solidFill>
                  <a:schemeClr val="bg1"/>
                </a:solidFill>
              </a:rPr>
              <a:t>                  -</a:t>
            </a:r>
            <a:r>
              <a:rPr lang="hr-HR" sz="1100" dirty="0" err="1">
                <a:solidFill>
                  <a:schemeClr val="bg1"/>
                </a:solidFill>
              </a:rPr>
              <a:t>fire</a:t>
            </a:r>
            <a:r>
              <a:rPr lang="hr-HR" sz="1100" dirty="0">
                <a:solidFill>
                  <a:schemeClr val="bg1"/>
                </a:solidFill>
              </a:rPr>
              <a:t> </a:t>
            </a:r>
            <a:r>
              <a:rPr lang="hr-HR" sz="1100" dirty="0" err="1">
                <a:solidFill>
                  <a:schemeClr val="bg1"/>
                </a:solidFill>
              </a:rPr>
              <a:t>escape</a:t>
            </a:r>
            <a:endParaRPr lang="hr-HR" sz="1100" dirty="0">
              <a:solidFill>
                <a:schemeClr val="bg1"/>
              </a:solidFill>
            </a:endParaRPr>
          </a:p>
          <a:p>
            <a:r>
              <a:rPr lang="hr-HR" sz="1100" dirty="0">
                <a:solidFill>
                  <a:schemeClr val="bg1"/>
                </a:solidFill>
              </a:rPr>
              <a:t>-</a:t>
            </a:r>
            <a:r>
              <a:rPr lang="hr-HR" sz="1100" dirty="0" err="1">
                <a:solidFill>
                  <a:schemeClr val="bg1"/>
                </a:solidFill>
              </a:rPr>
              <a:t>apartment</a:t>
            </a:r>
            <a:r>
              <a:rPr lang="hr-HR" sz="1100" dirty="0">
                <a:solidFill>
                  <a:schemeClr val="bg1"/>
                </a:solidFill>
              </a:rPr>
              <a:t> </a:t>
            </a:r>
            <a:r>
              <a:rPr lang="hr-HR" sz="1100" dirty="0" err="1">
                <a:solidFill>
                  <a:schemeClr val="bg1"/>
                </a:solidFill>
              </a:rPr>
              <a:t>number</a:t>
            </a:r>
            <a:r>
              <a:rPr lang="hr-HR" sz="1100" dirty="0">
                <a:solidFill>
                  <a:schemeClr val="bg1"/>
                </a:solidFill>
              </a:rPr>
              <a:t> 1</a:t>
            </a:r>
          </a:p>
          <a:p>
            <a:r>
              <a:rPr lang="hr-HR" sz="1100" dirty="0">
                <a:solidFill>
                  <a:schemeClr val="bg1"/>
                </a:solidFill>
              </a:rPr>
              <a:t>-</a:t>
            </a:r>
            <a:r>
              <a:rPr lang="hr-HR" sz="1100" dirty="0" err="1">
                <a:solidFill>
                  <a:schemeClr val="bg1"/>
                </a:solidFill>
              </a:rPr>
              <a:t>apartment</a:t>
            </a:r>
            <a:r>
              <a:rPr lang="hr-HR" sz="1100" dirty="0">
                <a:solidFill>
                  <a:schemeClr val="bg1"/>
                </a:solidFill>
              </a:rPr>
              <a:t> </a:t>
            </a:r>
            <a:r>
              <a:rPr lang="hr-HR" sz="1100" dirty="0" err="1">
                <a:solidFill>
                  <a:schemeClr val="bg1"/>
                </a:solidFill>
              </a:rPr>
              <a:t>number</a:t>
            </a:r>
            <a:r>
              <a:rPr lang="hr-HR" sz="1100" dirty="0">
                <a:solidFill>
                  <a:schemeClr val="bg1"/>
                </a:solidFill>
              </a:rPr>
              <a:t> 2             FIRST FLOOR total:</a:t>
            </a:r>
          </a:p>
        </p:txBody>
      </p:sp>
    </p:spTree>
    <p:extLst>
      <p:ext uri="{BB962C8B-B14F-4D97-AF65-F5344CB8AC3E}">
        <p14:creationId xmlns:p14="http://schemas.microsoft.com/office/powerpoint/2010/main" val="590631910"/>
      </p:ext>
    </p:extLst>
  </p:cSld>
  <p:clrMapOvr>
    <a:masterClrMapping/>
  </p:clrMapOvr>
  <mc:AlternateContent xmlns:mc="http://schemas.openxmlformats.org/markup-compatibility/2006" xmlns:p14="http://schemas.microsoft.com/office/powerpoint/2010/main">
    <mc:Choice Requires="p14">
      <p:transition spd="slow" p14:dur="2000" advTm="5737"/>
    </mc:Choice>
    <mc:Fallback xmlns="">
      <p:transition spd="slow" advTm="57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D6C06E-EE46-4D00-A447-672D8F2A9A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F4C0CA8-2044-40B5-98F0-98A6684B766D}"/>
              </a:ext>
            </a:extLst>
          </p:cNvPr>
          <p:cNvSpPr>
            <a:spLocks noGrp="1"/>
          </p:cNvSpPr>
          <p:nvPr>
            <p:ph idx="1"/>
          </p:nvPr>
        </p:nvSpPr>
        <p:spPr>
          <a:xfrm>
            <a:off x="838200" y="1825625"/>
            <a:ext cx="10515600" cy="4351338"/>
          </a:xfrm>
        </p:spPr>
        <p:txBody>
          <a:bodyPr>
            <a:normAutofit/>
          </a:bodyPr>
          <a:lstStyle/>
          <a:p>
            <a:r>
              <a:rPr lang="hr-HR" dirty="0"/>
              <a:t>POGLED SA SUSJEDNE JUŽNE PARCELE  NA JUGO-ISTOČNO PROČELJE</a:t>
            </a:r>
            <a:endParaRPr lang="en-GB" dirty="0"/>
          </a:p>
        </p:txBody>
      </p:sp>
      <p:pic>
        <p:nvPicPr>
          <p:cNvPr id="5" name="Picture 4">
            <a:extLst>
              <a:ext uri="{FF2B5EF4-FFF2-40B4-BE49-F238E27FC236}">
                <a16:creationId xmlns:a16="http://schemas.microsoft.com/office/drawing/2014/main" id="{57B0D1DF-3873-496E-94E5-9B4BF7AA9BB0}"/>
              </a:ext>
            </a:extLst>
          </p:cNvPr>
          <p:cNvPicPr>
            <a:picLocks noChangeAspect="1"/>
          </p:cNvPicPr>
          <p:nvPr/>
        </p:nvPicPr>
        <p:blipFill>
          <a:blip r:embed="rId2"/>
          <a:stretch>
            <a:fillRect/>
          </a:stretch>
        </p:blipFill>
        <p:spPr>
          <a:xfrm>
            <a:off x="-8" y="-624"/>
            <a:ext cx="12192007" cy="6111149"/>
          </a:xfrm>
          <a:prstGeom prst="rect">
            <a:avLst/>
          </a:prstGeom>
        </p:spPr>
      </p:pic>
      <p:sp>
        <p:nvSpPr>
          <p:cNvPr id="2" name="TekstniOkvir 1">
            <a:extLst>
              <a:ext uri="{FF2B5EF4-FFF2-40B4-BE49-F238E27FC236}">
                <a16:creationId xmlns:a16="http://schemas.microsoft.com/office/drawing/2014/main" id="{B03EC2BF-05D0-ACDF-35A5-67EBA803AB6B}"/>
              </a:ext>
            </a:extLst>
          </p:cNvPr>
          <p:cNvSpPr txBox="1"/>
          <p:nvPr/>
        </p:nvSpPr>
        <p:spPr>
          <a:xfrm>
            <a:off x="0" y="6226711"/>
            <a:ext cx="9916357" cy="276999"/>
          </a:xfrm>
          <a:prstGeom prst="rect">
            <a:avLst/>
          </a:prstGeom>
          <a:noFill/>
        </p:spPr>
        <p:txBody>
          <a:bodyPr wrap="square" rtlCol="0">
            <a:spAutoFit/>
          </a:bodyPr>
          <a:lstStyle/>
          <a:p>
            <a:r>
              <a:rPr lang="hr-HR" sz="1200" dirty="0"/>
              <a:t>VIEW FROM THE ADJACENT PARCEL TO THE SOUTH-EASTERN FACADE</a:t>
            </a:r>
          </a:p>
        </p:txBody>
      </p:sp>
    </p:spTree>
    <p:extLst>
      <p:ext uri="{BB962C8B-B14F-4D97-AF65-F5344CB8AC3E}">
        <p14:creationId xmlns:p14="http://schemas.microsoft.com/office/powerpoint/2010/main" val="2998029093"/>
      </p:ext>
    </p:extLst>
  </p:cSld>
  <p:clrMapOvr>
    <a:masterClrMapping/>
  </p:clrMapOvr>
  <mc:AlternateContent xmlns:mc="http://schemas.openxmlformats.org/markup-compatibility/2006" xmlns:p14="http://schemas.microsoft.com/office/powerpoint/2010/main">
    <mc:Choice Requires="p14">
      <p:transition spd="slow" p14:dur="2000" advTm="6018"/>
    </mc:Choice>
    <mc:Fallback xmlns="">
      <p:transition spd="slow" advTm="601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732</TotalTime>
  <Words>1012</Words>
  <Application>Microsoft Office PowerPoint</Application>
  <PresentationFormat>Široki zaslon</PresentationFormat>
  <Paragraphs>73</Paragraphs>
  <Slides>29</Slides>
  <Notes>0</Notes>
  <HiddenSlides>0</HiddenSlides>
  <MMClips>0</MMClips>
  <ScaleCrop>false</ScaleCrop>
  <HeadingPairs>
    <vt:vector size="8" baseType="variant">
      <vt:variant>
        <vt:lpstr>Korišteni fontovi</vt:lpstr>
      </vt:variant>
      <vt:variant>
        <vt:i4>4</vt:i4>
      </vt:variant>
      <vt:variant>
        <vt:lpstr>Tema</vt:lpstr>
      </vt:variant>
      <vt:variant>
        <vt:i4>1</vt:i4>
      </vt:variant>
      <vt:variant>
        <vt:lpstr>Naslovi slajdova</vt:lpstr>
      </vt:variant>
      <vt:variant>
        <vt:i4>29</vt:i4>
      </vt:variant>
      <vt:variant>
        <vt:lpstr>Prilagođene projekcije</vt:lpstr>
      </vt:variant>
      <vt:variant>
        <vt:i4>1</vt:i4>
      </vt:variant>
    </vt:vector>
  </HeadingPairs>
  <TitlesOfParts>
    <vt:vector size="35" baseType="lpstr">
      <vt:lpstr>Arial</vt:lpstr>
      <vt:lpstr>Calibri</vt:lpstr>
      <vt:lpstr>Calibri Light</vt:lpstr>
      <vt:lpstr>Segoe UI Web (West European)</vt:lpstr>
      <vt:lpstr>Office Theme</vt:lpstr>
      <vt:lpstr>CULTURAL CENTER-PLOČAŠ- UZDOLJE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AERIAL VIEW OF THE SOUTH-EASTERN AND NORTH-EASTERN FACADE</vt:lpstr>
      <vt:lpstr>ENTRENCE HALL VIEW OF THE ELEVATOR, STAIRCASE, RECEPTION, MAIN ENTRANCE AND ENTRANCE TO THE DINING AREA </vt:lpstr>
      <vt:lpstr>PowerPoint prezentacija</vt:lpstr>
      <vt:lpstr>PowerPoint prezentacija</vt:lpstr>
      <vt:lpstr>PowerPoint prezentacija</vt:lpstr>
      <vt:lpstr>VIEW OF THE MEAL SERVING AREA AND THE READING AREA</vt:lpstr>
      <vt:lpstr>PowerPoint prezentacija</vt:lpstr>
      <vt:lpstr>READING ROOM AREA</vt:lpstr>
      <vt:lpstr>VIEW OF THE ELEVATOR AND STAIRCASE FROM THE FLOOR HALL</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Estimated construction costs:</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Marko</dc:creator>
  <cp:lastModifiedBy>sandra ljubas</cp:lastModifiedBy>
  <cp:revision>22</cp:revision>
  <dcterms:created xsi:type="dcterms:W3CDTF">2023-04-04T17:31:03Z</dcterms:created>
  <dcterms:modified xsi:type="dcterms:W3CDTF">2023-05-12T18:07:20Z</dcterms:modified>
</cp:coreProperties>
</file>